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2" r:id="rId1"/>
    <p:sldMasterId id="2147483662" r:id="rId2"/>
    <p:sldMasterId id="2147483688" r:id="rId3"/>
  </p:sldMasterIdLst>
  <p:notesMasterIdLst>
    <p:notesMasterId r:id="rId27"/>
  </p:notesMasterIdLst>
  <p:handoutMasterIdLst>
    <p:handoutMasterId r:id="rId28"/>
  </p:handoutMasterIdLst>
  <p:sldIdLst>
    <p:sldId id="326" r:id="rId4"/>
    <p:sldId id="284" r:id="rId5"/>
    <p:sldId id="285" r:id="rId6"/>
    <p:sldId id="574" r:id="rId7"/>
    <p:sldId id="546" r:id="rId8"/>
    <p:sldId id="571" r:id="rId9"/>
    <p:sldId id="801" r:id="rId10"/>
    <p:sldId id="782" r:id="rId11"/>
    <p:sldId id="550" r:id="rId12"/>
    <p:sldId id="553" r:id="rId13"/>
    <p:sldId id="709" r:id="rId14"/>
    <p:sldId id="722" r:id="rId15"/>
    <p:sldId id="746" r:id="rId16"/>
    <p:sldId id="721" r:id="rId17"/>
    <p:sldId id="723" r:id="rId18"/>
    <p:sldId id="795" r:id="rId19"/>
    <p:sldId id="796" r:id="rId20"/>
    <p:sldId id="797" r:id="rId21"/>
    <p:sldId id="798" r:id="rId22"/>
    <p:sldId id="783" r:id="rId23"/>
    <p:sldId id="784" r:id="rId24"/>
    <p:sldId id="785" r:id="rId25"/>
    <p:sldId id="786" r:id="rId2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85">
          <p15:clr>
            <a:srgbClr val="A4A3A4"/>
          </p15:clr>
        </p15:guide>
        <p15:guide id="2" orient="horz" pos="758">
          <p15:clr>
            <a:srgbClr val="A4A3A4"/>
          </p15:clr>
        </p15:guide>
        <p15:guide id="3" pos="28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1E5C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6724" autoAdjust="0"/>
    <p:restoredTop sz="99048" autoAdjust="0"/>
  </p:normalViewPr>
  <p:slideViewPr>
    <p:cSldViewPr snapToGrid="0" snapToObjects="1">
      <p:cViewPr varScale="1">
        <p:scale>
          <a:sx n="116" d="100"/>
          <a:sy n="116" d="100"/>
        </p:scale>
        <p:origin x="872" y="192"/>
      </p:cViewPr>
      <p:guideLst>
        <p:guide orient="horz" pos="1885"/>
        <p:guide orient="horz" pos="758"/>
        <p:guide pos="28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75BF4A-9CB1-5747-B319-707DA98CEC20}" type="datetime1">
              <a:rPr lang="en-US" smtClean="0"/>
              <a:pPr/>
              <a:t>9/25/25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A22459-1A81-CA4B-89BB-FCE38A3AE18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03048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BC7567-D5EA-874F-8815-73DC5E77631E}" type="datetime1">
              <a:rPr lang="en-US" smtClean="0"/>
              <a:pPr/>
              <a:t>9/25/25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8DCC0E-7DBF-7C4A-B104-25FE08E3BB8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32343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8DCC0E-7DBF-7C4A-B104-25FE08E3BB8F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1164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5059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62145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8131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917263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9155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4043236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gif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bg>
      <p:bgPr>
        <a:solidFill>
          <a:srgbClr val="1E5C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/>
          <p:nvPr userDrawn="1"/>
        </p:nvSpPr>
        <p:spPr>
          <a:xfrm flipH="1" flipV="1">
            <a:off x="-1" y="-24487"/>
            <a:ext cx="9138586" cy="2515079"/>
          </a:xfrm>
          <a:custGeom>
            <a:avLst/>
            <a:gdLst>
              <a:gd name="connsiteX0" fmla="*/ 0 w 10289745"/>
              <a:gd name="connsiteY0" fmla="*/ 2348314 h 2694297"/>
              <a:gd name="connsiteX1" fmla="*/ 9145997 w 10289745"/>
              <a:gd name="connsiteY1" fmla="*/ 81 h 2694297"/>
              <a:gd name="connsiteX2" fmla="*/ 9145997 w 10289745"/>
              <a:gd name="connsiteY2" fmla="*/ 2436173 h 2694297"/>
              <a:gd name="connsiteX3" fmla="*/ 0 w 10289745"/>
              <a:gd name="connsiteY3" fmla="*/ 2348314 h 2694297"/>
              <a:gd name="connsiteX0" fmla="*/ 0 w 10289745"/>
              <a:gd name="connsiteY0" fmla="*/ 2348233 h 2694216"/>
              <a:gd name="connsiteX1" fmla="*/ 9145997 w 10289745"/>
              <a:gd name="connsiteY1" fmla="*/ 0 h 2694216"/>
              <a:gd name="connsiteX2" fmla="*/ 9145997 w 10289745"/>
              <a:gd name="connsiteY2" fmla="*/ 2436092 h 2694216"/>
              <a:gd name="connsiteX3" fmla="*/ 0 w 10289745"/>
              <a:gd name="connsiteY3" fmla="*/ 2348233 h 2694216"/>
              <a:gd name="connsiteX0" fmla="*/ 0 w 10289745"/>
              <a:gd name="connsiteY0" fmla="*/ 2348233 h 2694216"/>
              <a:gd name="connsiteX1" fmla="*/ 9145997 w 10289745"/>
              <a:gd name="connsiteY1" fmla="*/ 0 h 2694216"/>
              <a:gd name="connsiteX2" fmla="*/ 9145997 w 10289745"/>
              <a:gd name="connsiteY2" fmla="*/ 2436092 h 2694216"/>
              <a:gd name="connsiteX3" fmla="*/ 0 w 10289745"/>
              <a:gd name="connsiteY3" fmla="*/ 2348233 h 2694216"/>
              <a:gd name="connsiteX0" fmla="*/ 2 w 10271923"/>
              <a:gd name="connsiteY0" fmla="*/ 1961048 h 2259210"/>
              <a:gd name="connsiteX1" fmla="*/ 9115022 w 10271923"/>
              <a:gd name="connsiteY1" fmla="*/ 0 h 2259210"/>
              <a:gd name="connsiteX2" fmla="*/ 9145999 w 10271923"/>
              <a:gd name="connsiteY2" fmla="*/ 2048907 h 2259210"/>
              <a:gd name="connsiteX3" fmla="*/ 2 w 10271923"/>
              <a:gd name="connsiteY3" fmla="*/ 1961048 h 2259210"/>
              <a:gd name="connsiteX0" fmla="*/ 2 w 10302372"/>
              <a:gd name="connsiteY0" fmla="*/ 2355976 h 2702917"/>
              <a:gd name="connsiteX1" fmla="*/ 9169232 w 10302372"/>
              <a:gd name="connsiteY1" fmla="*/ 0 h 2702917"/>
              <a:gd name="connsiteX2" fmla="*/ 9145999 w 10302372"/>
              <a:gd name="connsiteY2" fmla="*/ 2443835 h 2702917"/>
              <a:gd name="connsiteX3" fmla="*/ 2 w 10302372"/>
              <a:gd name="connsiteY3" fmla="*/ 2355976 h 2702917"/>
              <a:gd name="connsiteX0" fmla="*/ 2 w 10302372"/>
              <a:gd name="connsiteY0" fmla="*/ 2355976 h 2702917"/>
              <a:gd name="connsiteX1" fmla="*/ 9169232 w 10302372"/>
              <a:gd name="connsiteY1" fmla="*/ 0 h 2702917"/>
              <a:gd name="connsiteX2" fmla="*/ 9145999 w 10302372"/>
              <a:gd name="connsiteY2" fmla="*/ 2443835 h 2702917"/>
              <a:gd name="connsiteX3" fmla="*/ 2 w 10302372"/>
              <a:gd name="connsiteY3" fmla="*/ 2355976 h 2702917"/>
              <a:gd name="connsiteX0" fmla="*/ 2 w 10302372"/>
              <a:gd name="connsiteY0" fmla="*/ 2355976 h 2702917"/>
              <a:gd name="connsiteX1" fmla="*/ 9169232 w 10302372"/>
              <a:gd name="connsiteY1" fmla="*/ 0 h 2702917"/>
              <a:gd name="connsiteX2" fmla="*/ 9145999 w 10302372"/>
              <a:gd name="connsiteY2" fmla="*/ 2443835 h 2702917"/>
              <a:gd name="connsiteX3" fmla="*/ 2 w 10302372"/>
              <a:gd name="connsiteY3" fmla="*/ 2355976 h 2702917"/>
              <a:gd name="connsiteX0" fmla="*/ 1 w 10359948"/>
              <a:gd name="connsiteY0" fmla="*/ 2534080 h 2803153"/>
              <a:gd name="connsiteX1" fmla="*/ 9223441 w 10359948"/>
              <a:gd name="connsiteY1" fmla="*/ 0 h 2803153"/>
              <a:gd name="connsiteX2" fmla="*/ 9200208 w 10359948"/>
              <a:gd name="connsiteY2" fmla="*/ 2443835 h 2803153"/>
              <a:gd name="connsiteX3" fmla="*/ 1 w 10359948"/>
              <a:gd name="connsiteY3" fmla="*/ 2534080 h 2803153"/>
              <a:gd name="connsiteX0" fmla="*/ 2 w 10302373"/>
              <a:gd name="connsiteY0" fmla="*/ 2371463 h 2710654"/>
              <a:gd name="connsiteX1" fmla="*/ 9169233 w 10302373"/>
              <a:gd name="connsiteY1" fmla="*/ 0 h 2710654"/>
              <a:gd name="connsiteX2" fmla="*/ 9146000 w 10302373"/>
              <a:gd name="connsiteY2" fmla="*/ 2443835 h 2710654"/>
              <a:gd name="connsiteX3" fmla="*/ 2 w 10302373"/>
              <a:gd name="connsiteY3" fmla="*/ 2371463 h 2710654"/>
              <a:gd name="connsiteX0" fmla="*/ 22101 w 10324472"/>
              <a:gd name="connsiteY0" fmla="*/ 2371463 h 2601940"/>
              <a:gd name="connsiteX1" fmla="*/ 9191332 w 10324472"/>
              <a:gd name="connsiteY1" fmla="*/ 0 h 2601940"/>
              <a:gd name="connsiteX2" fmla="*/ 9168099 w 10324472"/>
              <a:gd name="connsiteY2" fmla="*/ 2443835 h 2601940"/>
              <a:gd name="connsiteX3" fmla="*/ 22101 w 10324472"/>
              <a:gd name="connsiteY3" fmla="*/ 2371463 h 2601940"/>
              <a:gd name="connsiteX0" fmla="*/ 454248 w 10756619"/>
              <a:gd name="connsiteY0" fmla="*/ 2371463 h 2635640"/>
              <a:gd name="connsiteX1" fmla="*/ 9623479 w 10756619"/>
              <a:gd name="connsiteY1" fmla="*/ 0 h 2635640"/>
              <a:gd name="connsiteX2" fmla="*/ 9600246 w 10756619"/>
              <a:gd name="connsiteY2" fmla="*/ 2443835 h 2635640"/>
              <a:gd name="connsiteX3" fmla="*/ 2243166 w 10756619"/>
              <a:gd name="connsiteY3" fmla="*/ 2466974 h 2635640"/>
              <a:gd name="connsiteX4" fmla="*/ 454248 w 10756619"/>
              <a:gd name="connsiteY4" fmla="*/ 2371463 h 2635640"/>
              <a:gd name="connsiteX0" fmla="*/ 1153431 w 11456764"/>
              <a:gd name="connsiteY0" fmla="*/ 2371463 h 2641277"/>
              <a:gd name="connsiteX1" fmla="*/ 10322662 w 11456764"/>
              <a:gd name="connsiteY1" fmla="*/ 0 h 2641277"/>
              <a:gd name="connsiteX2" fmla="*/ 10299429 w 11456764"/>
              <a:gd name="connsiteY2" fmla="*/ 2443835 h 2641277"/>
              <a:gd name="connsiteX3" fmla="*/ 1137944 w 11456764"/>
              <a:gd name="connsiteY3" fmla="*/ 2482461 h 2641277"/>
              <a:gd name="connsiteX4" fmla="*/ 1153431 w 11456764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482461"/>
              <a:gd name="connsiteX1" fmla="*/ 9184718 w 10318820"/>
              <a:gd name="connsiteY1" fmla="*/ 0 h 2482461"/>
              <a:gd name="connsiteX2" fmla="*/ 9161485 w 10318820"/>
              <a:gd name="connsiteY2" fmla="*/ 2443835 h 2482461"/>
              <a:gd name="connsiteX3" fmla="*/ 0 w 10318820"/>
              <a:gd name="connsiteY3" fmla="*/ 2482461 h 2482461"/>
              <a:gd name="connsiteX4" fmla="*/ 15487 w 10318820"/>
              <a:gd name="connsiteY4" fmla="*/ 2371463 h 2482461"/>
              <a:gd name="connsiteX0" fmla="*/ 15487 w 10252186"/>
              <a:gd name="connsiteY0" fmla="*/ 2371463 h 2482461"/>
              <a:gd name="connsiteX1" fmla="*/ 9184718 w 10252186"/>
              <a:gd name="connsiteY1" fmla="*/ 0 h 2482461"/>
              <a:gd name="connsiteX2" fmla="*/ 9022088 w 10252186"/>
              <a:gd name="connsiteY2" fmla="*/ 2242499 h 2482461"/>
              <a:gd name="connsiteX3" fmla="*/ 0 w 10252186"/>
              <a:gd name="connsiteY3" fmla="*/ 2482461 h 2482461"/>
              <a:gd name="connsiteX4" fmla="*/ 15487 w 10252186"/>
              <a:gd name="connsiteY4" fmla="*/ 2371463 h 2482461"/>
              <a:gd name="connsiteX0" fmla="*/ 15487 w 10311181"/>
              <a:gd name="connsiteY0" fmla="*/ 2371463 h 2482461"/>
              <a:gd name="connsiteX1" fmla="*/ 9184718 w 10311181"/>
              <a:gd name="connsiteY1" fmla="*/ 0 h 2482461"/>
              <a:gd name="connsiteX2" fmla="*/ 9145996 w 10311181"/>
              <a:gd name="connsiteY2" fmla="*/ 2443835 h 2482461"/>
              <a:gd name="connsiteX3" fmla="*/ 0 w 10311181"/>
              <a:gd name="connsiteY3" fmla="*/ 2482461 h 2482461"/>
              <a:gd name="connsiteX4" fmla="*/ 15487 w 10311181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45996 w 9184718"/>
              <a:gd name="connsiteY2" fmla="*/ 2443835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0 w 9215696"/>
              <a:gd name="connsiteY0" fmla="*/ 2371463 h 2482461"/>
              <a:gd name="connsiteX1" fmla="*/ 9215696 w 9215696"/>
              <a:gd name="connsiteY1" fmla="*/ 0 h 2482461"/>
              <a:gd name="connsiteX2" fmla="*/ 9207951 w 9215696"/>
              <a:gd name="connsiteY2" fmla="*/ 2459323 h 2482461"/>
              <a:gd name="connsiteX3" fmla="*/ 30978 w 9215696"/>
              <a:gd name="connsiteY3" fmla="*/ 2482461 h 2482461"/>
              <a:gd name="connsiteX4" fmla="*/ 0 w 9215696"/>
              <a:gd name="connsiteY4" fmla="*/ 2371463 h 2482461"/>
              <a:gd name="connsiteX0" fmla="*/ 0 w 9215696"/>
              <a:gd name="connsiteY0" fmla="*/ 2371463 h 2497949"/>
              <a:gd name="connsiteX1" fmla="*/ 9215696 w 9215696"/>
              <a:gd name="connsiteY1" fmla="*/ 0 h 2497949"/>
              <a:gd name="connsiteX2" fmla="*/ 9207951 w 9215696"/>
              <a:gd name="connsiteY2" fmla="*/ 2459323 h 2497949"/>
              <a:gd name="connsiteX3" fmla="*/ 2 w 9215696"/>
              <a:gd name="connsiteY3" fmla="*/ 2497949 h 2497949"/>
              <a:gd name="connsiteX4" fmla="*/ 0 w 9215696"/>
              <a:gd name="connsiteY4" fmla="*/ 2371463 h 2497949"/>
              <a:gd name="connsiteX0" fmla="*/ 0 w 9215696"/>
              <a:gd name="connsiteY0" fmla="*/ 2371463 h 2474718"/>
              <a:gd name="connsiteX1" fmla="*/ 9215696 w 9215696"/>
              <a:gd name="connsiteY1" fmla="*/ 0 h 2474718"/>
              <a:gd name="connsiteX2" fmla="*/ 9207951 w 9215696"/>
              <a:gd name="connsiteY2" fmla="*/ 2459323 h 2474718"/>
              <a:gd name="connsiteX3" fmla="*/ 30979 w 9215696"/>
              <a:gd name="connsiteY3" fmla="*/ 2474718 h 2474718"/>
              <a:gd name="connsiteX4" fmla="*/ 0 w 9215696"/>
              <a:gd name="connsiteY4" fmla="*/ 2371463 h 2474718"/>
              <a:gd name="connsiteX0" fmla="*/ 0 w 9208117"/>
              <a:gd name="connsiteY0" fmla="*/ 2371463 h 2474718"/>
              <a:gd name="connsiteX1" fmla="*/ 9184719 w 9208117"/>
              <a:gd name="connsiteY1" fmla="*/ 0 h 2474718"/>
              <a:gd name="connsiteX2" fmla="*/ 9207951 w 9208117"/>
              <a:gd name="connsiteY2" fmla="*/ 2459323 h 2474718"/>
              <a:gd name="connsiteX3" fmla="*/ 30979 w 9208117"/>
              <a:gd name="connsiteY3" fmla="*/ 2474718 h 2474718"/>
              <a:gd name="connsiteX4" fmla="*/ 0 w 9208117"/>
              <a:gd name="connsiteY4" fmla="*/ 2371463 h 2474718"/>
              <a:gd name="connsiteX0" fmla="*/ 0 w 9184719"/>
              <a:gd name="connsiteY0" fmla="*/ 2371463 h 2474718"/>
              <a:gd name="connsiteX1" fmla="*/ 9184719 w 9184719"/>
              <a:gd name="connsiteY1" fmla="*/ 0 h 2474718"/>
              <a:gd name="connsiteX2" fmla="*/ 9115020 w 9184719"/>
              <a:gd name="connsiteY2" fmla="*/ 2381886 h 2474718"/>
              <a:gd name="connsiteX3" fmla="*/ 30979 w 9184719"/>
              <a:gd name="connsiteY3" fmla="*/ 2474718 h 2474718"/>
              <a:gd name="connsiteX4" fmla="*/ 0 w 9184719"/>
              <a:gd name="connsiteY4" fmla="*/ 2371463 h 2474718"/>
              <a:gd name="connsiteX0" fmla="*/ 0 w 9184719"/>
              <a:gd name="connsiteY0" fmla="*/ 2371463 h 2474718"/>
              <a:gd name="connsiteX1" fmla="*/ 9184719 w 9184719"/>
              <a:gd name="connsiteY1" fmla="*/ 0 h 2474718"/>
              <a:gd name="connsiteX2" fmla="*/ 9169230 w 9184719"/>
              <a:gd name="connsiteY2" fmla="*/ 2451580 h 2474718"/>
              <a:gd name="connsiteX3" fmla="*/ 30979 w 9184719"/>
              <a:gd name="connsiteY3" fmla="*/ 2474718 h 2474718"/>
              <a:gd name="connsiteX4" fmla="*/ 0 w 9184719"/>
              <a:gd name="connsiteY4" fmla="*/ 2371463 h 2474718"/>
              <a:gd name="connsiteX0" fmla="*/ 0 w 9167786"/>
              <a:gd name="connsiteY0" fmla="*/ 2375696 h 2474718"/>
              <a:gd name="connsiteX1" fmla="*/ 9167786 w 9167786"/>
              <a:gd name="connsiteY1" fmla="*/ 0 h 2474718"/>
              <a:gd name="connsiteX2" fmla="*/ 9152297 w 9167786"/>
              <a:gd name="connsiteY2" fmla="*/ 2451580 h 2474718"/>
              <a:gd name="connsiteX3" fmla="*/ 14046 w 9167786"/>
              <a:gd name="connsiteY3" fmla="*/ 2474718 h 2474718"/>
              <a:gd name="connsiteX4" fmla="*/ 0 w 9167786"/>
              <a:gd name="connsiteY4" fmla="*/ 2375696 h 2474718"/>
              <a:gd name="connsiteX0" fmla="*/ 2887 w 9170673"/>
              <a:gd name="connsiteY0" fmla="*/ 2375696 h 2474718"/>
              <a:gd name="connsiteX1" fmla="*/ 9170673 w 9170673"/>
              <a:gd name="connsiteY1" fmla="*/ 0 h 2474718"/>
              <a:gd name="connsiteX2" fmla="*/ 9155184 w 9170673"/>
              <a:gd name="connsiteY2" fmla="*/ 2451580 h 2474718"/>
              <a:gd name="connsiteX3" fmla="*/ 0 w 9170673"/>
              <a:gd name="connsiteY3" fmla="*/ 2474718 h 2474718"/>
              <a:gd name="connsiteX4" fmla="*/ 2887 w 9170673"/>
              <a:gd name="connsiteY4" fmla="*/ 2375696 h 2474718"/>
              <a:gd name="connsiteX0" fmla="*/ 2887 w 9170673"/>
              <a:gd name="connsiteY0" fmla="*/ 2375696 h 2457785"/>
              <a:gd name="connsiteX1" fmla="*/ 9170673 w 9170673"/>
              <a:gd name="connsiteY1" fmla="*/ 0 h 2457785"/>
              <a:gd name="connsiteX2" fmla="*/ 9155184 w 9170673"/>
              <a:gd name="connsiteY2" fmla="*/ 2451580 h 2457785"/>
              <a:gd name="connsiteX3" fmla="*/ 0 w 9170673"/>
              <a:gd name="connsiteY3" fmla="*/ 2457785 h 2457785"/>
              <a:gd name="connsiteX4" fmla="*/ 2887 w 9170673"/>
              <a:gd name="connsiteY4" fmla="*/ 2375696 h 2457785"/>
              <a:gd name="connsiteX0" fmla="*/ 2887 w 9170673"/>
              <a:gd name="connsiteY0" fmla="*/ 2375696 h 2508024"/>
              <a:gd name="connsiteX1" fmla="*/ 9170673 w 9170673"/>
              <a:gd name="connsiteY1" fmla="*/ 0 h 2508024"/>
              <a:gd name="connsiteX2" fmla="*/ 9169295 w 9170673"/>
              <a:gd name="connsiteY2" fmla="*/ 2508024 h 2508024"/>
              <a:gd name="connsiteX3" fmla="*/ 0 w 9170673"/>
              <a:gd name="connsiteY3" fmla="*/ 2457785 h 2508024"/>
              <a:gd name="connsiteX4" fmla="*/ 2887 w 9170673"/>
              <a:gd name="connsiteY4" fmla="*/ 2375696 h 2508024"/>
              <a:gd name="connsiteX0" fmla="*/ 0 w 9167786"/>
              <a:gd name="connsiteY0" fmla="*/ 2375696 h 2508024"/>
              <a:gd name="connsiteX1" fmla="*/ 9167786 w 9167786"/>
              <a:gd name="connsiteY1" fmla="*/ 0 h 2508024"/>
              <a:gd name="connsiteX2" fmla="*/ 9166408 w 9167786"/>
              <a:gd name="connsiteY2" fmla="*/ 2508024 h 2508024"/>
              <a:gd name="connsiteX3" fmla="*/ 4169 w 9167786"/>
              <a:gd name="connsiteY3" fmla="*/ 2500118 h 2508024"/>
              <a:gd name="connsiteX4" fmla="*/ 0 w 9167786"/>
              <a:gd name="connsiteY4" fmla="*/ 2375696 h 2508024"/>
              <a:gd name="connsiteX0" fmla="*/ 0 w 9166452"/>
              <a:gd name="connsiteY0" fmla="*/ 2375696 h 2508024"/>
              <a:gd name="connsiteX1" fmla="*/ 9061952 w 9166452"/>
              <a:gd name="connsiteY1" fmla="*/ 0 h 2508024"/>
              <a:gd name="connsiteX2" fmla="*/ 9166408 w 9166452"/>
              <a:gd name="connsiteY2" fmla="*/ 2508024 h 2508024"/>
              <a:gd name="connsiteX3" fmla="*/ 4169 w 9166452"/>
              <a:gd name="connsiteY3" fmla="*/ 2500118 h 2508024"/>
              <a:gd name="connsiteX4" fmla="*/ 0 w 9166452"/>
              <a:gd name="connsiteY4" fmla="*/ 2375696 h 2508024"/>
              <a:gd name="connsiteX0" fmla="*/ 0 w 9166808"/>
              <a:gd name="connsiteY0" fmla="*/ 2382751 h 2515079"/>
              <a:gd name="connsiteX1" fmla="*/ 9160729 w 9166808"/>
              <a:gd name="connsiteY1" fmla="*/ 0 h 2515079"/>
              <a:gd name="connsiteX2" fmla="*/ 9166408 w 9166808"/>
              <a:gd name="connsiteY2" fmla="*/ 2515079 h 2515079"/>
              <a:gd name="connsiteX3" fmla="*/ 4169 w 9166808"/>
              <a:gd name="connsiteY3" fmla="*/ 2507173 h 2515079"/>
              <a:gd name="connsiteX4" fmla="*/ 0 w 9166808"/>
              <a:gd name="connsiteY4" fmla="*/ 2382751 h 2515079"/>
              <a:gd name="connsiteX0" fmla="*/ 9943 w 9162640"/>
              <a:gd name="connsiteY0" fmla="*/ 2382751 h 2515079"/>
              <a:gd name="connsiteX1" fmla="*/ 9156561 w 9162640"/>
              <a:gd name="connsiteY1" fmla="*/ 0 h 2515079"/>
              <a:gd name="connsiteX2" fmla="*/ 9162240 w 9162640"/>
              <a:gd name="connsiteY2" fmla="*/ 2515079 h 2515079"/>
              <a:gd name="connsiteX3" fmla="*/ 1 w 9162640"/>
              <a:gd name="connsiteY3" fmla="*/ 2507173 h 2515079"/>
              <a:gd name="connsiteX4" fmla="*/ 9943 w 9162640"/>
              <a:gd name="connsiteY4" fmla="*/ 2382751 h 2515079"/>
              <a:gd name="connsiteX0" fmla="*/ 0 w 9152697"/>
              <a:gd name="connsiteY0" fmla="*/ 2382751 h 2515079"/>
              <a:gd name="connsiteX1" fmla="*/ 9146618 w 9152697"/>
              <a:gd name="connsiteY1" fmla="*/ 0 h 2515079"/>
              <a:gd name="connsiteX2" fmla="*/ 9152297 w 9152697"/>
              <a:gd name="connsiteY2" fmla="*/ 2515079 h 2515079"/>
              <a:gd name="connsiteX3" fmla="*/ 187614 w 9152697"/>
              <a:gd name="connsiteY3" fmla="*/ 2507173 h 2515079"/>
              <a:gd name="connsiteX4" fmla="*/ 0 w 9152697"/>
              <a:gd name="connsiteY4" fmla="*/ 2382751 h 2515079"/>
              <a:gd name="connsiteX0" fmla="*/ 0 w 9068030"/>
              <a:gd name="connsiteY0" fmla="*/ 2382751 h 2515079"/>
              <a:gd name="connsiteX1" fmla="*/ 9061951 w 9068030"/>
              <a:gd name="connsiteY1" fmla="*/ 0 h 2515079"/>
              <a:gd name="connsiteX2" fmla="*/ 9067630 w 9068030"/>
              <a:gd name="connsiteY2" fmla="*/ 2515079 h 2515079"/>
              <a:gd name="connsiteX3" fmla="*/ 102947 w 9068030"/>
              <a:gd name="connsiteY3" fmla="*/ 2507173 h 2515079"/>
              <a:gd name="connsiteX4" fmla="*/ 0 w 9068030"/>
              <a:gd name="connsiteY4" fmla="*/ 2382751 h 2515079"/>
              <a:gd name="connsiteX0" fmla="*/ 0 w 9138586"/>
              <a:gd name="connsiteY0" fmla="*/ 2382751 h 2515079"/>
              <a:gd name="connsiteX1" fmla="*/ 9132507 w 9138586"/>
              <a:gd name="connsiteY1" fmla="*/ 0 h 2515079"/>
              <a:gd name="connsiteX2" fmla="*/ 9138186 w 9138586"/>
              <a:gd name="connsiteY2" fmla="*/ 2515079 h 2515079"/>
              <a:gd name="connsiteX3" fmla="*/ 173503 w 9138586"/>
              <a:gd name="connsiteY3" fmla="*/ 2507173 h 2515079"/>
              <a:gd name="connsiteX4" fmla="*/ 0 w 9138586"/>
              <a:gd name="connsiteY4" fmla="*/ 2382751 h 2515079"/>
              <a:gd name="connsiteX0" fmla="*/ 0 w 9138586"/>
              <a:gd name="connsiteY0" fmla="*/ 2382751 h 2515079"/>
              <a:gd name="connsiteX1" fmla="*/ 9132507 w 9138586"/>
              <a:gd name="connsiteY1" fmla="*/ 0 h 2515079"/>
              <a:gd name="connsiteX2" fmla="*/ 9138186 w 9138586"/>
              <a:gd name="connsiteY2" fmla="*/ 2515079 h 2515079"/>
              <a:gd name="connsiteX3" fmla="*/ 4170 w 9138586"/>
              <a:gd name="connsiteY3" fmla="*/ 2507173 h 2515079"/>
              <a:gd name="connsiteX4" fmla="*/ 0 w 9138586"/>
              <a:gd name="connsiteY4" fmla="*/ 2382751 h 25150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38586" h="2515079">
                <a:moveTo>
                  <a:pt x="0" y="2382751"/>
                </a:moveTo>
                <a:cubicBezTo>
                  <a:pt x="20661" y="2379422"/>
                  <a:pt x="7306149" y="2502055"/>
                  <a:pt x="9132507" y="0"/>
                </a:cubicBezTo>
                <a:cubicBezTo>
                  <a:pt x="9129925" y="819774"/>
                  <a:pt x="9140768" y="1695305"/>
                  <a:pt x="9138186" y="2515079"/>
                </a:cubicBezTo>
                <a:lnTo>
                  <a:pt x="4170" y="2507173"/>
                </a:lnTo>
                <a:cubicBezTo>
                  <a:pt x="4169" y="2465011"/>
                  <a:pt x="1" y="2424913"/>
                  <a:pt x="0" y="2382751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199" y="457169"/>
            <a:ext cx="8229600" cy="772250"/>
          </a:xfrm>
        </p:spPr>
        <p:txBody>
          <a:bodyPr anchor="t"/>
          <a:lstStyle>
            <a:lvl1pPr algn="l">
              <a:defRPr sz="4000" b="1" cap="none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15622"/>
            <a:ext cx="8229600" cy="1500187"/>
          </a:xfrm>
        </p:spPr>
        <p:txBody>
          <a:bodyPr anchor="t" anchorCtr="0"/>
          <a:lstStyle>
            <a:lvl1pPr marL="0" indent="0" algn="r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2285999" y="6355080"/>
            <a:ext cx="6400801" cy="50291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U.S. Department of Commerce | National Oceanic and Atmospheric Administration | NOAA Fisheries | Page </a:t>
            </a:r>
            <a:fld id="{632D3AEB-7CBE-3049-91AC-335C6B4F5BF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60483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3201988" y="3360605"/>
            <a:ext cx="5484812" cy="1224439"/>
          </a:xfrm>
        </p:spPr>
        <p:txBody>
          <a:bodyPr/>
          <a:lstStyle>
            <a:lvl1pPr marL="0" indent="0" algn="r">
              <a:buNone/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0" name="Picture 9" descr="umasslogo.g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285" y="5658757"/>
            <a:ext cx="4953000" cy="1270000"/>
          </a:xfrm>
          <a:prstGeom prst="rect">
            <a:avLst/>
          </a:prstGeom>
        </p:spPr>
      </p:pic>
      <p:pic>
        <p:nvPicPr>
          <p:cNvPr id="12" name="Picture 11" descr="smast-logo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857500" cy="2857500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3201682" y="1613384"/>
            <a:ext cx="5485118" cy="1398472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461883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3923"/>
            <a:ext cx="8229600" cy="688359"/>
          </a:xfrm>
        </p:spPr>
        <p:txBody>
          <a:bodyPr>
            <a:normAutofit/>
          </a:bodyPr>
          <a:lstStyle>
            <a:lvl1pPr algn="l"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1870"/>
            <a:ext cx="8229600" cy="5588417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719241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F1CB0-951D-8740-94E3-4A6F7DDA25E2}" type="datetimeFigureOut">
              <a:rPr lang="en-US" smtClean="0"/>
              <a:t>9/25/25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72BB5-8B8B-B44E-AC1F-0F53DFE28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9636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F1CB0-951D-8740-94E3-4A6F7DDA25E2}" type="datetimeFigureOut">
              <a:rPr lang="en-US" smtClean="0"/>
              <a:t>9/25/25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72BB5-8B8B-B44E-AC1F-0F53DFE28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71433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F1CB0-951D-8740-94E3-4A6F7DDA25E2}" type="datetimeFigureOut">
              <a:rPr lang="en-US" smtClean="0"/>
              <a:t>9/25/25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72BB5-8B8B-B44E-AC1F-0F53DFE28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391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F1CB0-951D-8740-94E3-4A6F7DDA25E2}" type="datetimeFigureOut">
              <a:rPr lang="en-US" smtClean="0"/>
              <a:t>9/25/25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72BB5-8B8B-B44E-AC1F-0F53DFE28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592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F1CB0-951D-8740-94E3-4A6F7DDA25E2}" type="datetimeFigureOut">
              <a:rPr lang="en-US" smtClean="0"/>
              <a:t>9/25/25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72BB5-8B8B-B44E-AC1F-0F53DFE28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22072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F1CB0-951D-8740-94E3-4A6F7DDA25E2}" type="datetimeFigureOut">
              <a:rPr lang="en-US" smtClean="0"/>
              <a:t>9/25/25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72BB5-8B8B-B44E-AC1F-0F53DFE28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12581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F1CB0-951D-8740-94E3-4A6F7DDA25E2}" type="datetimeFigureOut">
              <a:rPr lang="en-US" smtClean="0"/>
              <a:t>9/25/25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72BB5-8B8B-B44E-AC1F-0F53DFE28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48996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F1CB0-951D-8740-94E3-4A6F7DDA25E2}" type="datetimeFigureOut">
              <a:rPr lang="en-US" smtClean="0"/>
              <a:t>9/25/25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72BB5-8B8B-B44E-AC1F-0F53DFE28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5258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/>
          <p:nvPr userDrawn="1"/>
        </p:nvSpPr>
        <p:spPr>
          <a:xfrm flipH="1" flipV="1">
            <a:off x="-19068" y="-30696"/>
            <a:ext cx="9170673" cy="2457785"/>
          </a:xfrm>
          <a:custGeom>
            <a:avLst/>
            <a:gdLst>
              <a:gd name="connsiteX0" fmla="*/ 0 w 10289745"/>
              <a:gd name="connsiteY0" fmla="*/ 2348314 h 2694297"/>
              <a:gd name="connsiteX1" fmla="*/ 9145997 w 10289745"/>
              <a:gd name="connsiteY1" fmla="*/ 81 h 2694297"/>
              <a:gd name="connsiteX2" fmla="*/ 9145997 w 10289745"/>
              <a:gd name="connsiteY2" fmla="*/ 2436173 h 2694297"/>
              <a:gd name="connsiteX3" fmla="*/ 0 w 10289745"/>
              <a:gd name="connsiteY3" fmla="*/ 2348314 h 2694297"/>
              <a:gd name="connsiteX0" fmla="*/ 0 w 10289745"/>
              <a:gd name="connsiteY0" fmla="*/ 2348233 h 2694216"/>
              <a:gd name="connsiteX1" fmla="*/ 9145997 w 10289745"/>
              <a:gd name="connsiteY1" fmla="*/ 0 h 2694216"/>
              <a:gd name="connsiteX2" fmla="*/ 9145997 w 10289745"/>
              <a:gd name="connsiteY2" fmla="*/ 2436092 h 2694216"/>
              <a:gd name="connsiteX3" fmla="*/ 0 w 10289745"/>
              <a:gd name="connsiteY3" fmla="*/ 2348233 h 2694216"/>
              <a:gd name="connsiteX0" fmla="*/ 0 w 10289745"/>
              <a:gd name="connsiteY0" fmla="*/ 2348233 h 2694216"/>
              <a:gd name="connsiteX1" fmla="*/ 9145997 w 10289745"/>
              <a:gd name="connsiteY1" fmla="*/ 0 h 2694216"/>
              <a:gd name="connsiteX2" fmla="*/ 9145997 w 10289745"/>
              <a:gd name="connsiteY2" fmla="*/ 2436092 h 2694216"/>
              <a:gd name="connsiteX3" fmla="*/ 0 w 10289745"/>
              <a:gd name="connsiteY3" fmla="*/ 2348233 h 2694216"/>
              <a:gd name="connsiteX0" fmla="*/ 2 w 10271923"/>
              <a:gd name="connsiteY0" fmla="*/ 1961048 h 2259210"/>
              <a:gd name="connsiteX1" fmla="*/ 9115022 w 10271923"/>
              <a:gd name="connsiteY1" fmla="*/ 0 h 2259210"/>
              <a:gd name="connsiteX2" fmla="*/ 9145999 w 10271923"/>
              <a:gd name="connsiteY2" fmla="*/ 2048907 h 2259210"/>
              <a:gd name="connsiteX3" fmla="*/ 2 w 10271923"/>
              <a:gd name="connsiteY3" fmla="*/ 1961048 h 2259210"/>
              <a:gd name="connsiteX0" fmla="*/ 2 w 10302372"/>
              <a:gd name="connsiteY0" fmla="*/ 2355976 h 2702917"/>
              <a:gd name="connsiteX1" fmla="*/ 9169232 w 10302372"/>
              <a:gd name="connsiteY1" fmla="*/ 0 h 2702917"/>
              <a:gd name="connsiteX2" fmla="*/ 9145999 w 10302372"/>
              <a:gd name="connsiteY2" fmla="*/ 2443835 h 2702917"/>
              <a:gd name="connsiteX3" fmla="*/ 2 w 10302372"/>
              <a:gd name="connsiteY3" fmla="*/ 2355976 h 2702917"/>
              <a:gd name="connsiteX0" fmla="*/ 2 w 10302372"/>
              <a:gd name="connsiteY0" fmla="*/ 2355976 h 2702917"/>
              <a:gd name="connsiteX1" fmla="*/ 9169232 w 10302372"/>
              <a:gd name="connsiteY1" fmla="*/ 0 h 2702917"/>
              <a:gd name="connsiteX2" fmla="*/ 9145999 w 10302372"/>
              <a:gd name="connsiteY2" fmla="*/ 2443835 h 2702917"/>
              <a:gd name="connsiteX3" fmla="*/ 2 w 10302372"/>
              <a:gd name="connsiteY3" fmla="*/ 2355976 h 2702917"/>
              <a:gd name="connsiteX0" fmla="*/ 2 w 10302372"/>
              <a:gd name="connsiteY0" fmla="*/ 2355976 h 2702917"/>
              <a:gd name="connsiteX1" fmla="*/ 9169232 w 10302372"/>
              <a:gd name="connsiteY1" fmla="*/ 0 h 2702917"/>
              <a:gd name="connsiteX2" fmla="*/ 9145999 w 10302372"/>
              <a:gd name="connsiteY2" fmla="*/ 2443835 h 2702917"/>
              <a:gd name="connsiteX3" fmla="*/ 2 w 10302372"/>
              <a:gd name="connsiteY3" fmla="*/ 2355976 h 2702917"/>
              <a:gd name="connsiteX0" fmla="*/ 1 w 10359948"/>
              <a:gd name="connsiteY0" fmla="*/ 2534080 h 2803153"/>
              <a:gd name="connsiteX1" fmla="*/ 9223441 w 10359948"/>
              <a:gd name="connsiteY1" fmla="*/ 0 h 2803153"/>
              <a:gd name="connsiteX2" fmla="*/ 9200208 w 10359948"/>
              <a:gd name="connsiteY2" fmla="*/ 2443835 h 2803153"/>
              <a:gd name="connsiteX3" fmla="*/ 1 w 10359948"/>
              <a:gd name="connsiteY3" fmla="*/ 2534080 h 2803153"/>
              <a:gd name="connsiteX0" fmla="*/ 2 w 10302373"/>
              <a:gd name="connsiteY0" fmla="*/ 2371463 h 2710654"/>
              <a:gd name="connsiteX1" fmla="*/ 9169233 w 10302373"/>
              <a:gd name="connsiteY1" fmla="*/ 0 h 2710654"/>
              <a:gd name="connsiteX2" fmla="*/ 9146000 w 10302373"/>
              <a:gd name="connsiteY2" fmla="*/ 2443835 h 2710654"/>
              <a:gd name="connsiteX3" fmla="*/ 2 w 10302373"/>
              <a:gd name="connsiteY3" fmla="*/ 2371463 h 2710654"/>
              <a:gd name="connsiteX0" fmla="*/ 22101 w 10324472"/>
              <a:gd name="connsiteY0" fmla="*/ 2371463 h 2601940"/>
              <a:gd name="connsiteX1" fmla="*/ 9191332 w 10324472"/>
              <a:gd name="connsiteY1" fmla="*/ 0 h 2601940"/>
              <a:gd name="connsiteX2" fmla="*/ 9168099 w 10324472"/>
              <a:gd name="connsiteY2" fmla="*/ 2443835 h 2601940"/>
              <a:gd name="connsiteX3" fmla="*/ 22101 w 10324472"/>
              <a:gd name="connsiteY3" fmla="*/ 2371463 h 2601940"/>
              <a:gd name="connsiteX0" fmla="*/ 454248 w 10756619"/>
              <a:gd name="connsiteY0" fmla="*/ 2371463 h 2635640"/>
              <a:gd name="connsiteX1" fmla="*/ 9623479 w 10756619"/>
              <a:gd name="connsiteY1" fmla="*/ 0 h 2635640"/>
              <a:gd name="connsiteX2" fmla="*/ 9600246 w 10756619"/>
              <a:gd name="connsiteY2" fmla="*/ 2443835 h 2635640"/>
              <a:gd name="connsiteX3" fmla="*/ 2243166 w 10756619"/>
              <a:gd name="connsiteY3" fmla="*/ 2466974 h 2635640"/>
              <a:gd name="connsiteX4" fmla="*/ 454248 w 10756619"/>
              <a:gd name="connsiteY4" fmla="*/ 2371463 h 2635640"/>
              <a:gd name="connsiteX0" fmla="*/ 1153431 w 11456764"/>
              <a:gd name="connsiteY0" fmla="*/ 2371463 h 2641277"/>
              <a:gd name="connsiteX1" fmla="*/ 10322662 w 11456764"/>
              <a:gd name="connsiteY1" fmla="*/ 0 h 2641277"/>
              <a:gd name="connsiteX2" fmla="*/ 10299429 w 11456764"/>
              <a:gd name="connsiteY2" fmla="*/ 2443835 h 2641277"/>
              <a:gd name="connsiteX3" fmla="*/ 1137944 w 11456764"/>
              <a:gd name="connsiteY3" fmla="*/ 2482461 h 2641277"/>
              <a:gd name="connsiteX4" fmla="*/ 1153431 w 11456764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482461"/>
              <a:gd name="connsiteX1" fmla="*/ 9184718 w 10318820"/>
              <a:gd name="connsiteY1" fmla="*/ 0 h 2482461"/>
              <a:gd name="connsiteX2" fmla="*/ 9161485 w 10318820"/>
              <a:gd name="connsiteY2" fmla="*/ 2443835 h 2482461"/>
              <a:gd name="connsiteX3" fmla="*/ 0 w 10318820"/>
              <a:gd name="connsiteY3" fmla="*/ 2482461 h 2482461"/>
              <a:gd name="connsiteX4" fmla="*/ 15487 w 10318820"/>
              <a:gd name="connsiteY4" fmla="*/ 2371463 h 2482461"/>
              <a:gd name="connsiteX0" fmla="*/ 15487 w 10252186"/>
              <a:gd name="connsiteY0" fmla="*/ 2371463 h 2482461"/>
              <a:gd name="connsiteX1" fmla="*/ 9184718 w 10252186"/>
              <a:gd name="connsiteY1" fmla="*/ 0 h 2482461"/>
              <a:gd name="connsiteX2" fmla="*/ 9022088 w 10252186"/>
              <a:gd name="connsiteY2" fmla="*/ 2242499 h 2482461"/>
              <a:gd name="connsiteX3" fmla="*/ 0 w 10252186"/>
              <a:gd name="connsiteY3" fmla="*/ 2482461 h 2482461"/>
              <a:gd name="connsiteX4" fmla="*/ 15487 w 10252186"/>
              <a:gd name="connsiteY4" fmla="*/ 2371463 h 2482461"/>
              <a:gd name="connsiteX0" fmla="*/ 15487 w 10311181"/>
              <a:gd name="connsiteY0" fmla="*/ 2371463 h 2482461"/>
              <a:gd name="connsiteX1" fmla="*/ 9184718 w 10311181"/>
              <a:gd name="connsiteY1" fmla="*/ 0 h 2482461"/>
              <a:gd name="connsiteX2" fmla="*/ 9145996 w 10311181"/>
              <a:gd name="connsiteY2" fmla="*/ 2443835 h 2482461"/>
              <a:gd name="connsiteX3" fmla="*/ 0 w 10311181"/>
              <a:gd name="connsiteY3" fmla="*/ 2482461 h 2482461"/>
              <a:gd name="connsiteX4" fmla="*/ 15487 w 10311181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45996 w 9184718"/>
              <a:gd name="connsiteY2" fmla="*/ 2443835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0 w 9215696"/>
              <a:gd name="connsiteY0" fmla="*/ 2371463 h 2482461"/>
              <a:gd name="connsiteX1" fmla="*/ 9215696 w 9215696"/>
              <a:gd name="connsiteY1" fmla="*/ 0 h 2482461"/>
              <a:gd name="connsiteX2" fmla="*/ 9207951 w 9215696"/>
              <a:gd name="connsiteY2" fmla="*/ 2459323 h 2482461"/>
              <a:gd name="connsiteX3" fmla="*/ 30978 w 9215696"/>
              <a:gd name="connsiteY3" fmla="*/ 2482461 h 2482461"/>
              <a:gd name="connsiteX4" fmla="*/ 0 w 9215696"/>
              <a:gd name="connsiteY4" fmla="*/ 2371463 h 2482461"/>
              <a:gd name="connsiteX0" fmla="*/ 0 w 9215696"/>
              <a:gd name="connsiteY0" fmla="*/ 2371463 h 2497949"/>
              <a:gd name="connsiteX1" fmla="*/ 9215696 w 9215696"/>
              <a:gd name="connsiteY1" fmla="*/ 0 h 2497949"/>
              <a:gd name="connsiteX2" fmla="*/ 9207951 w 9215696"/>
              <a:gd name="connsiteY2" fmla="*/ 2459323 h 2497949"/>
              <a:gd name="connsiteX3" fmla="*/ 2 w 9215696"/>
              <a:gd name="connsiteY3" fmla="*/ 2497949 h 2497949"/>
              <a:gd name="connsiteX4" fmla="*/ 0 w 9215696"/>
              <a:gd name="connsiteY4" fmla="*/ 2371463 h 2497949"/>
              <a:gd name="connsiteX0" fmla="*/ 0 w 9215696"/>
              <a:gd name="connsiteY0" fmla="*/ 2371463 h 2474718"/>
              <a:gd name="connsiteX1" fmla="*/ 9215696 w 9215696"/>
              <a:gd name="connsiteY1" fmla="*/ 0 h 2474718"/>
              <a:gd name="connsiteX2" fmla="*/ 9207951 w 9215696"/>
              <a:gd name="connsiteY2" fmla="*/ 2459323 h 2474718"/>
              <a:gd name="connsiteX3" fmla="*/ 30979 w 9215696"/>
              <a:gd name="connsiteY3" fmla="*/ 2474718 h 2474718"/>
              <a:gd name="connsiteX4" fmla="*/ 0 w 9215696"/>
              <a:gd name="connsiteY4" fmla="*/ 2371463 h 2474718"/>
              <a:gd name="connsiteX0" fmla="*/ 0 w 9208117"/>
              <a:gd name="connsiteY0" fmla="*/ 2371463 h 2474718"/>
              <a:gd name="connsiteX1" fmla="*/ 9184719 w 9208117"/>
              <a:gd name="connsiteY1" fmla="*/ 0 h 2474718"/>
              <a:gd name="connsiteX2" fmla="*/ 9207951 w 9208117"/>
              <a:gd name="connsiteY2" fmla="*/ 2459323 h 2474718"/>
              <a:gd name="connsiteX3" fmla="*/ 30979 w 9208117"/>
              <a:gd name="connsiteY3" fmla="*/ 2474718 h 2474718"/>
              <a:gd name="connsiteX4" fmla="*/ 0 w 9208117"/>
              <a:gd name="connsiteY4" fmla="*/ 2371463 h 2474718"/>
              <a:gd name="connsiteX0" fmla="*/ 0 w 9184719"/>
              <a:gd name="connsiteY0" fmla="*/ 2371463 h 2474718"/>
              <a:gd name="connsiteX1" fmla="*/ 9184719 w 9184719"/>
              <a:gd name="connsiteY1" fmla="*/ 0 h 2474718"/>
              <a:gd name="connsiteX2" fmla="*/ 9115020 w 9184719"/>
              <a:gd name="connsiteY2" fmla="*/ 2381886 h 2474718"/>
              <a:gd name="connsiteX3" fmla="*/ 30979 w 9184719"/>
              <a:gd name="connsiteY3" fmla="*/ 2474718 h 2474718"/>
              <a:gd name="connsiteX4" fmla="*/ 0 w 9184719"/>
              <a:gd name="connsiteY4" fmla="*/ 2371463 h 2474718"/>
              <a:gd name="connsiteX0" fmla="*/ 0 w 9184719"/>
              <a:gd name="connsiteY0" fmla="*/ 2371463 h 2474718"/>
              <a:gd name="connsiteX1" fmla="*/ 9184719 w 9184719"/>
              <a:gd name="connsiteY1" fmla="*/ 0 h 2474718"/>
              <a:gd name="connsiteX2" fmla="*/ 9169230 w 9184719"/>
              <a:gd name="connsiteY2" fmla="*/ 2451580 h 2474718"/>
              <a:gd name="connsiteX3" fmla="*/ 30979 w 9184719"/>
              <a:gd name="connsiteY3" fmla="*/ 2474718 h 2474718"/>
              <a:gd name="connsiteX4" fmla="*/ 0 w 9184719"/>
              <a:gd name="connsiteY4" fmla="*/ 2371463 h 2474718"/>
              <a:gd name="connsiteX0" fmla="*/ 0 w 9167786"/>
              <a:gd name="connsiteY0" fmla="*/ 2375696 h 2474718"/>
              <a:gd name="connsiteX1" fmla="*/ 9167786 w 9167786"/>
              <a:gd name="connsiteY1" fmla="*/ 0 h 2474718"/>
              <a:gd name="connsiteX2" fmla="*/ 9152297 w 9167786"/>
              <a:gd name="connsiteY2" fmla="*/ 2451580 h 2474718"/>
              <a:gd name="connsiteX3" fmla="*/ 14046 w 9167786"/>
              <a:gd name="connsiteY3" fmla="*/ 2474718 h 2474718"/>
              <a:gd name="connsiteX4" fmla="*/ 0 w 9167786"/>
              <a:gd name="connsiteY4" fmla="*/ 2375696 h 2474718"/>
              <a:gd name="connsiteX0" fmla="*/ 2887 w 9170673"/>
              <a:gd name="connsiteY0" fmla="*/ 2375696 h 2474718"/>
              <a:gd name="connsiteX1" fmla="*/ 9170673 w 9170673"/>
              <a:gd name="connsiteY1" fmla="*/ 0 h 2474718"/>
              <a:gd name="connsiteX2" fmla="*/ 9155184 w 9170673"/>
              <a:gd name="connsiteY2" fmla="*/ 2451580 h 2474718"/>
              <a:gd name="connsiteX3" fmla="*/ 0 w 9170673"/>
              <a:gd name="connsiteY3" fmla="*/ 2474718 h 2474718"/>
              <a:gd name="connsiteX4" fmla="*/ 2887 w 9170673"/>
              <a:gd name="connsiteY4" fmla="*/ 2375696 h 2474718"/>
              <a:gd name="connsiteX0" fmla="*/ 2887 w 9170673"/>
              <a:gd name="connsiteY0" fmla="*/ 2375696 h 2457785"/>
              <a:gd name="connsiteX1" fmla="*/ 9170673 w 9170673"/>
              <a:gd name="connsiteY1" fmla="*/ 0 h 2457785"/>
              <a:gd name="connsiteX2" fmla="*/ 9155184 w 9170673"/>
              <a:gd name="connsiteY2" fmla="*/ 2451580 h 2457785"/>
              <a:gd name="connsiteX3" fmla="*/ 0 w 9170673"/>
              <a:gd name="connsiteY3" fmla="*/ 2457785 h 2457785"/>
              <a:gd name="connsiteX4" fmla="*/ 2887 w 9170673"/>
              <a:gd name="connsiteY4" fmla="*/ 2375696 h 2457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70673" h="2457785">
                <a:moveTo>
                  <a:pt x="2887" y="2375696"/>
                </a:moveTo>
                <a:cubicBezTo>
                  <a:pt x="23548" y="2372367"/>
                  <a:pt x="7344315" y="2502055"/>
                  <a:pt x="9170673" y="0"/>
                </a:cubicBezTo>
                <a:cubicBezTo>
                  <a:pt x="9168091" y="819774"/>
                  <a:pt x="9157766" y="1631806"/>
                  <a:pt x="9155184" y="2451580"/>
                </a:cubicBezTo>
                <a:lnTo>
                  <a:pt x="0" y="2457785"/>
                </a:lnTo>
                <a:cubicBezTo>
                  <a:pt x="-1" y="2415623"/>
                  <a:pt x="2888" y="2417858"/>
                  <a:pt x="2887" y="2375696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199" y="457200"/>
            <a:ext cx="8229600" cy="77225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algn="l">
              <a:defRPr sz="4000" b="1" cap="none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15653"/>
            <a:ext cx="8229600" cy="150018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t" anchorCtr="0"/>
          <a:lstStyle>
            <a:lvl1pPr marL="0" indent="0" algn="r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4"/>
          </p:nvPr>
        </p:nvSpPr>
        <p:spPr>
          <a:xfrm>
            <a:off x="2285999" y="6355080"/>
            <a:ext cx="6400801" cy="50291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U.S. Department of Commerce | National Oceanic and Atmospheric Administration | NOAA Fisheries | Page </a:t>
            </a:r>
            <a:fld id="{632D3AEB-7CBE-3049-91AC-335C6B4F5BF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913620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F1CB0-951D-8740-94E3-4A6F7DDA25E2}" type="datetimeFigureOut">
              <a:rPr lang="en-US" smtClean="0"/>
              <a:t>9/25/25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72BB5-8B8B-B44E-AC1F-0F53DFE28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8021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9/25/25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285999" y="6355080"/>
            <a:ext cx="6400801" cy="502919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201988" y="2707457"/>
            <a:ext cx="5484812" cy="122443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3201988" y="4282303"/>
            <a:ext cx="5484812" cy="577850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 lvl="0"/>
            <a:r>
              <a:rPr lang="en-US" dirty="0"/>
              <a:t>July 19, 2012</a:t>
            </a:r>
          </a:p>
        </p:txBody>
      </p:sp>
    </p:spTree>
    <p:extLst>
      <p:ext uri="{BB962C8B-B14F-4D97-AF65-F5344CB8AC3E}">
        <p14:creationId xmlns:p14="http://schemas.microsoft.com/office/powerpoint/2010/main" val="21861079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Boats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201988" y="2707457"/>
            <a:ext cx="5484812" cy="122443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463550" y="3118590"/>
            <a:ext cx="1293813" cy="752475"/>
          </a:xfrm>
        </p:spPr>
        <p:txBody>
          <a:bodyPr lIns="0" tIns="0" rIns="0" bIns="0">
            <a:normAutofit/>
          </a:bodyPr>
          <a:lstStyle>
            <a:lvl1pPr algn="l"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Regional Unit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3201988" y="4282303"/>
            <a:ext cx="5484812" cy="577850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 lvl="0"/>
            <a:r>
              <a:rPr lang="en-US" dirty="0"/>
              <a:t>July 19, 2012</a:t>
            </a:r>
          </a:p>
        </p:txBody>
      </p:sp>
    </p:spTree>
    <p:extLst>
      <p:ext uri="{BB962C8B-B14F-4D97-AF65-F5344CB8AC3E}">
        <p14:creationId xmlns:p14="http://schemas.microsoft.com/office/powerpoint/2010/main" val="41553295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Turtl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201988" y="2707457"/>
            <a:ext cx="5484812" cy="122443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463550" y="3118590"/>
            <a:ext cx="1293813" cy="752475"/>
          </a:xfrm>
        </p:spPr>
        <p:txBody>
          <a:bodyPr lIns="0" tIns="0" rIns="0" bIns="0">
            <a:normAutofit/>
          </a:bodyPr>
          <a:lstStyle>
            <a:lvl1pPr algn="l"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Regional Unit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3201988" y="4282303"/>
            <a:ext cx="5484812" cy="577850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 lvl="0"/>
            <a:r>
              <a:rPr lang="en-US" dirty="0"/>
              <a:t>July 19, 2012</a:t>
            </a:r>
          </a:p>
        </p:txBody>
      </p:sp>
    </p:spTree>
    <p:extLst>
      <p:ext uri="{BB962C8B-B14F-4D97-AF65-F5344CB8AC3E}">
        <p14:creationId xmlns:p14="http://schemas.microsoft.com/office/powerpoint/2010/main" val="20445555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eafood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201988" y="2707457"/>
            <a:ext cx="5484812" cy="122443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463550" y="3118590"/>
            <a:ext cx="1293813" cy="752475"/>
          </a:xfrm>
        </p:spPr>
        <p:txBody>
          <a:bodyPr lIns="0" tIns="0" rIns="0" bIns="0">
            <a:normAutofit/>
          </a:bodyPr>
          <a:lstStyle>
            <a:lvl1pPr algn="l"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Regional Unit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3201988" y="4282303"/>
            <a:ext cx="5484812" cy="577850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 lvl="0"/>
            <a:r>
              <a:rPr lang="en-US" dirty="0"/>
              <a:t>July 19, 2012</a:t>
            </a:r>
          </a:p>
        </p:txBody>
      </p:sp>
    </p:spTree>
    <p:extLst>
      <p:ext uri="{BB962C8B-B14F-4D97-AF65-F5344CB8AC3E}">
        <p14:creationId xmlns:p14="http://schemas.microsoft.com/office/powerpoint/2010/main" val="28176384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Fish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201988" y="2707457"/>
            <a:ext cx="5484812" cy="122443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463550" y="3118590"/>
            <a:ext cx="1293813" cy="752475"/>
          </a:xfrm>
        </p:spPr>
        <p:txBody>
          <a:bodyPr lIns="0" tIns="0" rIns="0" bIns="0">
            <a:normAutofit/>
          </a:bodyPr>
          <a:lstStyle>
            <a:lvl1pPr algn="l"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Regional Unit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3201988" y="4282303"/>
            <a:ext cx="5484812" cy="577850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 lvl="0"/>
            <a:r>
              <a:rPr lang="en-US" dirty="0"/>
              <a:t>July 19, 2012</a:t>
            </a:r>
          </a:p>
        </p:txBody>
      </p:sp>
    </p:spTree>
    <p:extLst>
      <p:ext uri="{BB962C8B-B14F-4D97-AF65-F5344CB8AC3E}">
        <p14:creationId xmlns:p14="http://schemas.microsoft.com/office/powerpoint/2010/main" val="4105196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Dark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201988" y="2707457"/>
            <a:ext cx="5484812" cy="1224439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463550" y="3118590"/>
            <a:ext cx="1293813" cy="752475"/>
          </a:xfrm>
        </p:spPr>
        <p:txBody>
          <a:bodyPr lIns="0" tIns="0" rIns="0" bIns="0">
            <a:normAutofit/>
          </a:bodyPr>
          <a:lstStyle>
            <a:lvl1pPr algn="l"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Regional Unit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3201988" y="4282303"/>
            <a:ext cx="5484812" cy="577850"/>
          </a:xfrm>
        </p:spPr>
        <p:txBody>
          <a:bodyPr>
            <a:normAutofit/>
          </a:bodyPr>
          <a:lstStyle>
            <a:lvl1pPr>
              <a:defRPr sz="18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/>
              <a:t>July 19, 2012</a:t>
            </a:r>
          </a:p>
        </p:txBody>
      </p:sp>
      <p:sp>
        <p:nvSpPr>
          <p:cNvPr id="7" name="Freeform 6"/>
          <p:cNvSpPr/>
          <p:nvPr userDrawn="1"/>
        </p:nvSpPr>
        <p:spPr>
          <a:xfrm>
            <a:off x="-9190" y="4417160"/>
            <a:ext cx="9170673" cy="2457785"/>
          </a:xfrm>
          <a:custGeom>
            <a:avLst/>
            <a:gdLst>
              <a:gd name="connsiteX0" fmla="*/ 0 w 10289745"/>
              <a:gd name="connsiteY0" fmla="*/ 2348314 h 2694297"/>
              <a:gd name="connsiteX1" fmla="*/ 9145997 w 10289745"/>
              <a:gd name="connsiteY1" fmla="*/ 81 h 2694297"/>
              <a:gd name="connsiteX2" fmla="*/ 9145997 w 10289745"/>
              <a:gd name="connsiteY2" fmla="*/ 2436173 h 2694297"/>
              <a:gd name="connsiteX3" fmla="*/ 0 w 10289745"/>
              <a:gd name="connsiteY3" fmla="*/ 2348314 h 2694297"/>
              <a:gd name="connsiteX0" fmla="*/ 0 w 10289745"/>
              <a:gd name="connsiteY0" fmla="*/ 2348233 h 2694216"/>
              <a:gd name="connsiteX1" fmla="*/ 9145997 w 10289745"/>
              <a:gd name="connsiteY1" fmla="*/ 0 h 2694216"/>
              <a:gd name="connsiteX2" fmla="*/ 9145997 w 10289745"/>
              <a:gd name="connsiteY2" fmla="*/ 2436092 h 2694216"/>
              <a:gd name="connsiteX3" fmla="*/ 0 w 10289745"/>
              <a:gd name="connsiteY3" fmla="*/ 2348233 h 2694216"/>
              <a:gd name="connsiteX0" fmla="*/ 0 w 10289745"/>
              <a:gd name="connsiteY0" fmla="*/ 2348233 h 2694216"/>
              <a:gd name="connsiteX1" fmla="*/ 9145997 w 10289745"/>
              <a:gd name="connsiteY1" fmla="*/ 0 h 2694216"/>
              <a:gd name="connsiteX2" fmla="*/ 9145997 w 10289745"/>
              <a:gd name="connsiteY2" fmla="*/ 2436092 h 2694216"/>
              <a:gd name="connsiteX3" fmla="*/ 0 w 10289745"/>
              <a:gd name="connsiteY3" fmla="*/ 2348233 h 2694216"/>
              <a:gd name="connsiteX0" fmla="*/ 2 w 10271923"/>
              <a:gd name="connsiteY0" fmla="*/ 1961048 h 2259210"/>
              <a:gd name="connsiteX1" fmla="*/ 9115022 w 10271923"/>
              <a:gd name="connsiteY1" fmla="*/ 0 h 2259210"/>
              <a:gd name="connsiteX2" fmla="*/ 9145999 w 10271923"/>
              <a:gd name="connsiteY2" fmla="*/ 2048907 h 2259210"/>
              <a:gd name="connsiteX3" fmla="*/ 2 w 10271923"/>
              <a:gd name="connsiteY3" fmla="*/ 1961048 h 2259210"/>
              <a:gd name="connsiteX0" fmla="*/ 2 w 10302372"/>
              <a:gd name="connsiteY0" fmla="*/ 2355976 h 2702917"/>
              <a:gd name="connsiteX1" fmla="*/ 9169232 w 10302372"/>
              <a:gd name="connsiteY1" fmla="*/ 0 h 2702917"/>
              <a:gd name="connsiteX2" fmla="*/ 9145999 w 10302372"/>
              <a:gd name="connsiteY2" fmla="*/ 2443835 h 2702917"/>
              <a:gd name="connsiteX3" fmla="*/ 2 w 10302372"/>
              <a:gd name="connsiteY3" fmla="*/ 2355976 h 2702917"/>
              <a:gd name="connsiteX0" fmla="*/ 2 w 10302372"/>
              <a:gd name="connsiteY0" fmla="*/ 2355976 h 2702917"/>
              <a:gd name="connsiteX1" fmla="*/ 9169232 w 10302372"/>
              <a:gd name="connsiteY1" fmla="*/ 0 h 2702917"/>
              <a:gd name="connsiteX2" fmla="*/ 9145999 w 10302372"/>
              <a:gd name="connsiteY2" fmla="*/ 2443835 h 2702917"/>
              <a:gd name="connsiteX3" fmla="*/ 2 w 10302372"/>
              <a:gd name="connsiteY3" fmla="*/ 2355976 h 2702917"/>
              <a:gd name="connsiteX0" fmla="*/ 2 w 10302372"/>
              <a:gd name="connsiteY0" fmla="*/ 2355976 h 2702917"/>
              <a:gd name="connsiteX1" fmla="*/ 9169232 w 10302372"/>
              <a:gd name="connsiteY1" fmla="*/ 0 h 2702917"/>
              <a:gd name="connsiteX2" fmla="*/ 9145999 w 10302372"/>
              <a:gd name="connsiteY2" fmla="*/ 2443835 h 2702917"/>
              <a:gd name="connsiteX3" fmla="*/ 2 w 10302372"/>
              <a:gd name="connsiteY3" fmla="*/ 2355976 h 2702917"/>
              <a:gd name="connsiteX0" fmla="*/ 1 w 10359948"/>
              <a:gd name="connsiteY0" fmla="*/ 2534080 h 2803153"/>
              <a:gd name="connsiteX1" fmla="*/ 9223441 w 10359948"/>
              <a:gd name="connsiteY1" fmla="*/ 0 h 2803153"/>
              <a:gd name="connsiteX2" fmla="*/ 9200208 w 10359948"/>
              <a:gd name="connsiteY2" fmla="*/ 2443835 h 2803153"/>
              <a:gd name="connsiteX3" fmla="*/ 1 w 10359948"/>
              <a:gd name="connsiteY3" fmla="*/ 2534080 h 2803153"/>
              <a:gd name="connsiteX0" fmla="*/ 2 w 10302373"/>
              <a:gd name="connsiteY0" fmla="*/ 2371463 h 2710654"/>
              <a:gd name="connsiteX1" fmla="*/ 9169233 w 10302373"/>
              <a:gd name="connsiteY1" fmla="*/ 0 h 2710654"/>
              <a:gd name="connsiteX2" fmla="*/ 9146000 w 10302373"/>
              <a:gd name="connsiteY2" fmla="*/ 2443835 h 2710654"/>
              <a:gd name="connsiteX3" fmla="*/ 2 w 10302373"/>
              <a:gd name="connsiteY3" fmla="*/ 2371463 h 2710654"/>
              <a:gd name="connsiteX0" fmla="*/ 22101 w 10324472"/>
              <a:gd name="connsiteY0" fmla="*/ 2371463 h 2601940"/>
              <a:gd name="connsiteX1" fmla="*/ 9191332 w 10324472"/>
              <a:gd name="connsiteY1" fmla="*/ 0 h 2601940"/>
              <a:gd name="connsiteX2" fmla="*/ 9168099 w 10324472"/>
              <a:gd name="connsiteY2" fmla="*/ 2443835 h 2601940"/>
              <a:gd name="connsiteX3" fmla="*/ 22101 w 10324472"/>
              <a:gd name="connsiteY3" fmla="*/ 2371463 h 2601940"/>
              <a:gd name="connsiteX0" fmla="*/ 454248 w 10756619"/>
              <a:gd name="connsiteY0" fmla="*/ 2371463 h 2635640"/>
              <a:gd name="connsiteX1" fmla="*/ 9623479 w 10756619"/>
              <a:gd name="connsiteY1" fmla="*/ 0 h 2635640"/>
              <a:gd name="connsiteX2" fmla="*/ 9600246 w 10756619"/>
              <a:gd name="connsiteY2" fmla="*/ 2443835 h 2635640"/>
              <a:gd name="connsiteX3" fmla="*/ 2243166 w 10756619"/>
              <a:gd name="connsiteY3" fmla="*/ 2466974 h 2635640"/>
              <a:gd name="connsiteX4" fmla="*/ 454248 w 10756619"/>
              <a:gd name="connsiteY4" fmla="*/ 2371463 h 2635640"/>
              <a:gd name="connsiteX0" fmla="*/ 1153431 w 11456764"/>
              <a:gd name="connsiteY0" fmla="*/ 2371463 h 2641277"/>
              <a:gd name="connsiteX1" fmla="*/ 10322662 w 11456764"/>
              <a:gd name="connsiteY1" fmla="*/ 0 h 2641277"/>
              <a:gd name="connsiteX2" fmla="*/ 10299429 w 11456764"/>
              <a:gd name="connsiteY2" fmla="*/ 2443835 h 2641277"/>
              <a:gd name="connsiteX3" fmla="*/ 1137944 w 11456764"/>
              <a:gd name="connsiteY3" fmla="*/ 2482461 h 2641277"/>
              <a:gd name="connsiteX4" fmla="*/ 1153431 w 11456764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482461"/>
              <a:gd name="connsiteX1" fmla="*/ 9184718 w 10318820"/>
              <a:gd name="connsiteY1" fmla="*/ 0 h 2482461"/>
              <a:gd name="connsiteX2" fmla="*/ 9161485 w 10318820"/>
              <a:gd name="connsiteY2" fmla="*/ 2443835 h 2482461"/>
              <a:gd name="connsiteX3" fmla="*/ 0 w 10318820"/>
              <a:gd name="connsiteY3" fmla="*/ 2482461 h 2482461"/>
              <a:gd name="connsiteX4" fmla="*/ 15487 w 10318820"/>
              <a:gd name="connsiteY4" fmla="*/ 2371463 h 2482461"/>
              <a:gd name="connsiteX0" fmla="*/ 15487 w 10252186"/>
              <a:gd name="connsiteY0" fmla="*/ 2371463 h 2482461"/>
              <a:gd name="connsiteX1" fmla="*/ 9184718 w 10252186"/>
              <a:gd name="connsiteY1" fmla="*/ 0 h 2482461"/>
              <a:gd name="connsiteX2" fmla="*/ 9022088 w 10252186"/>
              <a:gd name="connsiteY2" fmla="*/ 2242499 h 2482461"/>
              <a:gd name="connsiteX3" fmla="*/ 0 w 10252186"/>
              <a:gd name="connsiteY3" fmla="*/ 2482461 h 2482461"/>
              <a:gd name="connsiteX4" fmla="*/ 15487 w 10252186"/>
              <a:gd name="connsiteY4" fmla="*/ 2371463 h 2482461"/>
              <a:gd name="connsiteX0" fmla="*/ 15487 w 10311181"/>
              <a:gd name="connsiteY0" fmla="*/ 2371463 h 2482461"/>
              <a:gd name="connsiteX1" fmla="*/ 9184718 w 10311181"/>
              <a:gd name="connsiteY1" fmla="*/ 0 h 2482461"/>
              <a:gd name="connsiteX2" fmla="*/ 9145996 w 10311181"/>
              <a:gd name="connsiteY2" fmla="*/ 2443835 h 2482461"/>
              <a:gd name="connsiteX3" fmla="*/ 0 w 10311181"/>
              <a:gd name="connsiteY3" fmla="*/ 2482461 h 2482461"/>
              <a:gd name="connsiteX4" fmla="*/ 15487 w 10311181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45996 w 9184718"/>
              <a:gd name="connsiteY2" fmla="*/ 2443835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0 w 9215696"/>
              <a:gd name="connsiteY0" fmla="*/ 2371463 h 2482461"/>
              <a:gd name="connsiteX1" fmla="*/ 9215696 w 9215696"/>
              <a:gd name="connsiteY1" fmla="*/ 0 h 2482461"/>
              <a:gd name="connsiteX2" fmla="*/ 9207951 w 9215696"/>
              <a:gd name="connsiteY2" fmla="*/ 2459323 h 2482461"/>
              <a:gd name="connsiteX3" fmla="*/ 30978 w 9215696"/>
              <a:gd name="connsiteY3" fmla="*/ 2482461 h 2482461"/>
              <a:gd name="connsiteX4" fmla="*/ 0 w 9215696"/>
              <a:gd name="connsiteY4" fmla="*/ 2371463 h 2482461"/>
              <a:gd name="connsiteX0" fmla="*/ 0 w 9215696"/>
              <a:gd name="connsiteY0" fmla="*/ 2371463 h 2497949"/>
              <a:gd name="connsiteX1" fmla="*/ 9215696 w 9215696"/>
              <a:gd name="connsiteY1" fmla="*/ 0 h 2497949"/>
              <a:gd name="connsiteX2" fmla="*/ 9207951 w 9215696"/>
              <a:gd name="connsiteY2" fmla="*/ 2459323 h 2497949"/>
              <a:gd name="connsiteX3" fmla="*/ 2 w 9215696"/>
              <a:gd name="connsiteY3" fmla="*/ 2497949 h 2497949"/>
              <a:gd name="connsiteX4" fmla="*/ 0 w 9215696"/>
              <a:gd name="connsiteY4" fmla="*/ 2371463 h 2497949"/>
              <a:gd name="connsiteX0" fmla="*/ 0 w 9215696"/>
              <a:gd name="connsiteY0" fmla="*/ 2371463 h 2474718"/>
              <a:gd name="connsiteX1" fmla="*/ 9215696 w 9215696"/>
              <a:gd name="connsiteY1" fmla="*/ 0 h 2474718"/>
              <a:gd name="connsiteX2" fmla="*/ 9207951 w 9215696"/>
              <a:gd name="connsiteY2" fmla="*/ 2459323 h 2474718"/>
              <a:gd name="connsiteX3" fmla="*/ 30979 w 9215696"/>
              <a:gd name="connsiteY3" fmla="*/ 2474718 h 2474718"/>
              <a:gd name="connsiteX4" fmla="*/ 0 w 9215696"/>
              <a:gd name="connsiteY4" fmla="*/ 2371463 h 2474718"/>
              <a:gd name="connsiteX0" fmla="*/ 0 w 9208117"/>
              <a:gd name="connsiteY0" fmla="*/ 2371463 h 2474718"/>
              <a:gd name="connsiteX1" fmla="*/ 9184719 w 9208117"/>
              <a:gd name="connsiteY1" fmla="*/ 0 h 2474718"/>
              <a:gd name="connsiteX2" fmla="*/ 9207951 w 9208117"/>
              <a:gd name="connsiteY2" fmla="*/ 2459323 h 2474718"/>
              <a:gd name="connsiteX3" fmla="*/ 30979 w 9208117"/>
              <a:gd name="connsiteY3" fmla="*/ 2474718 h 2474718"/>
              <a:gd name="connsiteX4" fmla="*/ 0 w 9208117"/>
              <a:gd name="connsiteY4" fmla="*/ 2371463 h 2474718"/>
              <a:gd name="connsiteX0" fmla="*/ 0 w 9184719"/>
              <a:gd name="connsiteY0" fmla="*/ 2371463 h 2474718"/>
              <a:gd name="connsiteX1" fmla="*/ 9184719 w 9184719"/>
              <a:gd name="connsiteY1" fmla="*/ 0 h 2474718"/>
              <a:gd name="connsiteX2" fmla="*/ 9115020 w 9184719"/>
              <a:gd name="connsiteY2" fmla="*/ 2381886 h 2474718"/>
              <a:gd name="connsiteX3" fmla="*/ 30979 w 9184719"/>
              <a:gd name="connsiteY3" fmla="*/ 2474718 h 2474718"/>
              <a:gd name="connsiteX4" fmla="*/ 0 w 9184719"/>
              <a:gd name="connsiteY4" fmla="*/ 2371463 h 2474718"/>
              <a:gd name="connsiteX0" fmla="*/ 0 w 9184719"/>
              <a:gd name="connsiteY0" fmla="*/ 2371463 h 2474718"/>
              <a:gd name="connsiteX1" fmla="*/ 9184719 w 9184719"/>
              <a:gd name="connsiteY1" fmla="*/ 0 h 2474718"/>
              <a:gd name="connsiteX2" fmla="*/ 9169230 w 9184719"/>
              <a:gd name="connsiteY2" fmla="*/ 2451580 h 2474718"/>
              <a:gd name="connsiteX3" fmla="*/ 30979 w 9184719"/>
              <a:gd name="connsiteY3" fmla="*/ 2474718 h 2474718"/>
              <a:gd name="connsiteX4" fmla="*/ 0 w 9184719"/>
              <a:gd name="connsiteY4" fmla="*/ 2371463 h 2474718"/>
              <a:gd name="connsiteX0" fmla="*/ 0 w 9167786"/>
              <a:gd name="connsiteY0" fmla="*/ 2375696 h 2474718"/>
              <a:gd name="connsiteX1" fmla="*/ 9167786 w 9167786"/>
              <a:gd name="connsiteY1" fmla="*/ 0 h 2474718"/>
              <a:gd name="connsiteX2" fmla="*/ 9152297 w 9167786"/>
              <a:gd name="connsiteY2" fmla="*/ 2451580 h 2474718"/>
              <a:gd name="connsiteX3" fmla="*/ 14046 w 9167786"/>
              <a:gd name="connsiteY3" fmla="*/ 2474718 h 2474718"/>
              <a:gd name="connsiteX4" fmla="*/ 0 w 9167786"/>
              <a:gd name="connsiteY4" fmla="*/ 2375696 h 2474718"/>
              <a:gd name="connsiteX0" fmla="*/ 2887 w 9170673"/>
              <a:gd name="connsiteY0" fmla="*/ 2375696 h 2474718"/>
              <a:gd name="connsiteX1" fmla="*/ 9170673 w 9170673"/>
              <a:gd name="connsiteY1" fmla="*/ 0 h 2474718"/>
              <a:gd name="connsiteX2" fmla="*/ 9155184 w 9170673"/>
              <a:gd name="connsiteY2" fmla="*/ 2451580 h 2474718"/>
              <a:gd name="connsiteX3" fmla="*/ 0 w 9170673"/>
              <a:gd name="connsiteY3" fmla="*/ 2474718 h 2474718"/>
              <a:gd name="connsiteX4" fmla="*/ 2887 w 9170673"/>
              <a:gd name="connsiteY4" fmla="*/ 2375696 h 2474718"/>
              <a:gd name="connsiteX0" fmla="*/ 2887 w 9170673"/>
              <a:gd name="connsiteY0" fmla="*/ 2375696 h 2457785"/>
              <a:gd name="connsiteX1" fmla="*/ 9170673 w 9170673"/>
              <a:gd name="connsiteY1" fmla="*/ 0 h 2457785"/>
              <a:gd name="connsiteX2" fmla="*/ 9155184 w 9170673"/>
              <a:gd name="connsiteY2" fmla="*/ 2451580 h 2457785"/>
              <a:gd name="connsiteX3" fmla="*/ 0 w 9170673"/>
              <a:gd name="connsiteY3" fmla="*/ 2457785 h 2457785"/>
              <a:gd name="connsiteX4" fmla="*/ 2887 w 9170673"/>
              <a:gd name="connsiteY4" fmla="*/ 2375696 h 2457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70673" h="2457785">
                <a:moveTo>
                  <a:pt x="2887" y="2375696"/>
                </a:moveTo>
                <a:cubicBezTo>
                  <a:pt x="23548" y="2372367"/>
                  <a:pt x="7344315" y="2502055"/>
                  <a:pt x="9170673" y="0"/>
                </a:cubicBezTo>
                <a:cubicBezTo>
                  <a:pt x="9168091" y="819774"/>
                  <a:pt x="9157766" y="1631806"/>
                  <a:pt x="9155184" y="2451580"/>
                </a:cubicBezTo>
                <a:lnTo>
                  <a:pt x="0" y="2457785"/>
                </a:lnTo>
                <a:cubicBezTo>
                  <a:pt x="-1" y="2415623"/>
                  <a:pt x="2888" y="2417858"/>
                  <a:pt x="2887" y="237569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1079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6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5" Type="http://schemas.openxmlformats.org/officeDocument/2006/relationships/slideLayout" Target="../slideLayouts/slideLayout8.xml"/><Relationship Id="rId4" Type="http://schemas.openxmlformats.org/officeDocument/2006/relationships/slideLayout" Target="../slideLayouts/slideLayout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4.xml"/><Relationship Id="rId10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67601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7293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335868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7" r:id="rId3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3600" b="1" i="0" kern="1200">
          <a:solidFill>
            <a:srgbClr val="FFFFFF"/>
          </a:solidFill>
          <a:latin typeface="+mj-lt"/>
          <a:ea typeface="+mj-ea"/>
          <a:cs typeface="Arial Narrow Bold"/>
        </a:defRPr>
      </a:lvl1pPr>
    </p:titleStyle>
    <p:bodyStyle>
      <a:lvl1pPr marL="0" indent="0" algn="r" defTabSz="457200" rtl="0" eaLnBrk="1" latinLnBrk="0" hangingPunct="1">
        <a:spcBef>
          <a:spcPct val="20000"/>
        </a:spcBef>
        <a:buFont typeface="Arial"/>
        <a:buNone/>
        <a:defRPr sz="2000" kern="1200">
          <a:solidFill>
            <a:srgbClr val="FFFFFF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8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201682" y="1141666"/>
            <a:ext cx="5485118" cy="139847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01682" y="2631403"/>
            <a:ext cx="5485117" cy="1277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104623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8" r:id="rId6"/>
  </p:sldLayoutIdLst>
  <p:hf hdr="0"/>
  <p:txStyles>
    <p:titleStyle>
      <a:lvl1pPr algn="r" defTabSz="457200" rtl="0" eaLnBrk="1" latinLnBrk="0" hangingPunct="1">
        <a:lnSpc>
          <a:spcPct val="80000"/>
        </a:lnSpc>
        <a:spcBef>
          <a:spcPct val="0"/>
        </a:spcBef>
        <a:buNone/>
        <a:defRPr sz="4400" b="1" i="0" kern="1200">
          <a:solidFill>
            <a:schemeClr val="accent1"/>
          </a:solidFill>
          <a:latin typeface="+mj-lt"/>
          <a:ea typeface="+mj-ea"/>
          <a:cs typeface="Arial Narrow Bold"/>
        </a:defRPr>
      </a:lvl1pPr>
    </p:titleStyle>
    <p:bodyStyle>
      <a:lvl1pPr marL="0" indent="0" algn="r" defTabSz="457200" rtl="0" eaLnBrk="1" latinLnBrk="0" hangingPunct="1">
        <a:spcBef>
          <a:spcPct val="20000"/>
        </a:spcBef>
        <a:buFont typeface="Arial"/>
        <a:buNone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5F1CB0-951D-8740-94E3-4A6F7DDA25E2}" type="datetimeFigureOut">
              <a:rPr lang="en-US" smtClean="0"/>
              <a:t>9/25/25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672BB5-8B8B-B44E-AC1F-0F53DFE28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3748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4.w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wmf"/><Relationship Id="rId7" Type="http://schemas.openxmlformats.org/officeDocument/2006/relationships/image" Target="../media/image18.wmf"/><Relationship Id="rId2" Type="http://schemas.openxmlformats.org/officeDocument/2006/relationships/oleObject" Target="../embeddings/oleObject3.bin"/><Relationship Id="rId1" Type="http://schemas.openxmlformats.org/officeDocument/2006/relationships/slideLayout" Target="../slideLayouts/slideLayout11.xml"/><Relationship Id="rId6" Type="http://schemas.openxmlformats.org/officeDocument/2006/relationships/oleObject" Target="../embeddings/oleObject5.bin"/><Relationship Id="rId5" Type="http://schemas.openxmlformats.org/officeDocument/2006/relationships/image" Target="../media/image17.wmf"/><Relationship Id="rId4" Type="http://schemas.openxmlformats.org/officeDocument/2006/relationships/oleObject" Target="../embeddings/oleObject4.bin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7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0.emf"/><Relationship Id="rId5" Type="http://schemas.openxmlformats.org/officeDocument/2006/relationships/oleObject" Target="../embeddings/oleObject7.bin"/><Relationship Id="rId4" Type="http://schemas.openxmlformats.org/officeDocument/2006/relationships/image" Target="../media/image16.w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1.bin"/><Relationship Id="rId3" Type="http://schemas.openxmlformats.org/officeDocument/2006/relationships/image" Target="../media/image22.wmf"/><Relationship Id="rId7" Type="http://schemas.openxmlformats.org/officeDocument/2006/relationships/image" Target="../media/image24.emf"/><Relationship Id="rId2" Type="http://schemas.openxmlformats.org/officeDocument/2006/relationships/oleObject" Target="../embeddings/oleObject8.bin"/><Relationship Id="rId1" Type="http://schemas.openxmlformats.org/officeDocument/2006/relationships/slideLayout" Target="../slideLayouts/slideLayout11.xml"/><Relationship Id="rId6" Type="http://schemas.openxmlformats.org/officeDocument/2006/relationships/oleObject" Target="../embeddings/oleObject10.bin"/><Relationship Id="rId5" Type="http://schemas.openxmlformats.org/officeDocument/2006/relationships/image" Target="../media/image23.emf"/><Relationship Id="rId4" Type="http://schemas.openxmlformats.org/officeDocument/2006/relationships/oleObject" Target="../embeddings/oleObject9.bin"/><Relationship Id="rId9" Type="http://schemas.openxmlformats.org/officeDocument/2006/relationships/image" Target="../media/image25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dfw.wa.gov/fishing/reports/counts/lake-washington#sockeye" TargetMode="External"/><Relationship Id="rId7" Type="http://schemas.openxmlformats.org/officeDocument/2006/relationships/image" Target="../media/image1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openmse.com/" TargetMode="Externa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kaskr/TMB_contrib_R" TargetMode="Externa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869244" y="3487606"/>
            <a:ext cx="7817556" cy="2517681"/>
          </a:xfrm>
        </p:spPr>
        <p:txBody>
          <a:bodyPr>
            <a:normAutofit/>
          </a:bodyPr>
          <a:lstStyle/>
          <a:p>
            <a:r>
              <a:rPr lang="en-US" sz="2800" b="1" dirty="0"/>
              <a:t>RTMB Session II</a:t>
            </a:r>
          </a:p>
          <a:p>
            <a:endParaRPr lang="en-US" sz="2500" dirty="0"/>
          </a:p>
          <a:p>
            <a:r>
              <a:rPr lang="en-US" sz="2500" dirty="0"/>
              <a:t>(Acknowledgements: Mollie Brooks, Kasper Kristensen, </a:t>
            </a:r>
            <a:r>
              <a:rPr lang="en-US" sz="2500" dirty="0" err="1"/>
              <a:t>Arni</a:t>
            </a:r>
            <a:r>
              <a:rPr lang="en-US" sz="2500" dirty="0"/>
              <a:t> Magnusson, Anders Nielsen, André Punt)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201988" y="1431963"/>
            <a:ext cx="5485118" cy="1398472"/>
          </a:xfrm>
        </p:spPr>
        <p:txBody>
          <a:bodyPr>
            <a:noAutofit/>
          </a:bodyPr>
          <a:lstStyle/>
          <a:p>
            <a:pPr algn="r"/>
            <a:r>
              <a:rPr lang="en-US" sz="3200" dirty="0"/>
              <a:t>MAR 580: Advanced Population Modeling for Management of Living Marine Resources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49769" y="6295575"/>
            <a:ext cx="3627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Fall 2025</a:t>
            </a:r>
          </a:p>
        </p:txBody>
      </p:sp>
    </p:spTree>
    <p:extLst>
      <p:ext uri="{BB962C8B-B14F-4D97-AF65-F5344CB8AC3E}">
        <p14:creationId xmlns:p14="http://schemas.microsoft.com/office/powerpoint/2010/main" val="8903314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Linear Mixed Effects Models</a:t>
            </a:r>
          </a:p>
        </p:txBody>
      </p:sp>
      <p:graphicFrame>
        <p:nvGraphicFramePr>
          <p:cNvPr id="1026" name="Object 4"/>
          <p:cNvGraphicFramePr>
            <a:graphicFrameLocks noGrp="1" noChangeAspect="1"/>
          </p:cNvGraphicFramePr>
          <p:nvPr>
            <p:ph idx="1"/>
          </p:nvPr>
        </p:nvGraphicFramePr>
        <p:xfrm>
          <a:off x="2667000" y="3048000"/>
          <a:ext cx="4881563" cy="576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451100" imgH="228600" progId="Equation.DSMT4">
                  <p:embed/>
                </p:oleObj>
              </mc:Choice>
              <mc:Fallback>
                <p:oleObj name="Equation" r:id="rId3" imgW="2451100" imgH="228600" progId="Equation.DSMT4">
                  <p:embed/>
                  <p:pic>
                    <p:nvPicPr>
                      <p:cNvPr id="1026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7000" y="3048000"/>
                        <a:ext cx="4881563" cy="576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8" name="Text Box 6"/>
          <p:cNvSpPr txBox="1">
            <a:spLocks noChangeArrowheads="1"/>
          </p:cNvSpPr>
          <p:nvPr/>
        </p:nvSpPr>
        <p:spPr bwMode="auto">
          <a:xfrm>
            <a:off x="2697163" y="2133600"/>
            <a:ext cx="2901948" cy="461665"/>
          </a:xfrm>
          <a:prstGeom prst="rect">
            <a:avLst/>
          </a:prstGeom>
          <a:noFill/>
          <a:ln w="38100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en-US" dirty="0">
                <a:solidFill>
                  <a:schemeClr val="tx2"/>
                </a:solidFill>
                <a:latin typeface="+mj-lt"/>
              </a:rPr>
              <a:t>Vector of fixed effects</a:t>
            </a:r>
          </a:p>
        </p:txBody>
      </p:sp>
      <p:sp>
        <p:nvSpPr>
          <p:cNvPr id="1029" name="Text Box 7"/>
          <p:cNvSpPr txBox="1">
            <a:spLocks noChangeArrowheads="1"/>
          </p:cNvSpPr>
          <p:nvPr/>
        </p:nvSpPr>
        <p:spPr bwMode="auto">
          <a:xfrm>
            <a:off x="4191000" y="4114800"/>
            <a:ext cx="3275705" cy="461665"/>
          </a:xfrm>
          <a:prstGeom prst="rect">
            <a:avLst/>
          </a:prstGeom>
          <a:noFill/>
          <a:ln w="38100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en-US" dirty="0">
                <a:solidFill>
                  <a:schemeClr val="tx2"/>
                </a:solidFill>
                <a:latin typeface="+mj-lt"/>
              </a:rPr>
              <a:t>Vector of random effects</a:t>
            </a:r>
          </a:p>
        </p:txBody>
      </p:sp>
      <p:sp>
        <p:nvSpPr>
          <p:cNvPr id="1030" name="Text Box 8"/>
          <p:cNvSpPr txBox="1">
            <a:spLocks noChangeArrowheads="1"/>
          </p:cNvSpPr>
          <p:nvPr/>
        </p:nvSpPr>
        <p:spPr bwMode="auto">
          <a:xfrm>
            <a:off x="285750" y="4152900"/>
            <a:ext cx="3196965" cy="461665"/>
          </a:xfrm>
          <a:prstGeom prst="rect">
            <a:avLst/>
          </a:prstGeom>
          <a:noFill/>
          <a:ln w="38100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en-US" dirty="0">
                <a:solidFill>
                  <a:schemeClr val="tx2"/>
                </a:solidFill>
                <a:latin typeface="+mj-lt"/>
              </a:rPr>
              <a:t>Observations for group </a:t>
            </a:r>
            <a:r>
              <a:rPr lang="en-US" altLang="en-US" i="1" dirty="0" err="1">
                <a:solidFill>
                  <a:schemeClr val="tx2"/>
                </a:solidFill>
                <a:latin typeface="+mj-lt"/>
              </a:rPr>
              <a:t>i</a:t>
            </a:r>
            <a:endParaRPr lang="en-US" altLang="en-US" i="1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1031" name="Text Box 9"/>
          <p:cNvSpPr txBox="1">
            <a:spLocks noChangeArrowheads="1"/>
          </p:cNvSpPr>
          <p:nvPr/>
        </p:nvSpPr>
        <p:spPr bwMode="auto">
          <a:xfrm>
            <a:off x="152400" y="5257800"/>
            <a:ext cx="7816307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l" eaLnBrk="1" hangingPunct="1"/>
            <a:r>
              <a:rPr lang="en-US" altLang="en-US" dirty="0">
                <a:solidFill>
                  <a:schemeClr val="tx2"/>
                </a:solidFill>
                <a:latin typeface="+mj-lt"/>
              </a:rPr>
              <a:t>The traditional linear modeling framework is a special case of</a:t>
            </a:r>
          </a:p>
          <a:p>
            <a:pPr algn="l" eaLnBrk="1" hangingPunct="1"/>
            <a:r>
              <a:rPr lang="en-US" altLang="en-US" dirty="0">
                <a:solidFill>
                  <a:schemeClr val="tx2"/>
                </a:solidFill>
                <a:latin typeface="+mj-lt"/>
              </a:rPr>
              <a:t>of this model in which there are no random effects.</a:t>
            </a:r>
          </a:p>
        </p:txBody>
      </p:sp>
      <p:sp>
        <p:nvSpPr>
          <p:cNvPr id="1032" name="Line 10"/>
          <p:cNvSpPr>
            <a:spLocks noChangeShapeType="1"/>
          </p:cNvSpPr>
          <p:nvPr/>
        </p:nvSpPr>
        <p:spPr bwMode="auto">
          <a:xfrm flipV="1">
            <a:off x="1981200" y="3581400"/>
            <a:ext cx="685800" cy="533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033" name="Line 11"/>
          <p:cNvSpPr>
            <a:spLocks noChangeShapeType="1"/>
          </p:cNvSpPr>
          <p:nvPr/>
        </p:nvSpPr>
        <p:spPr bwMode="auto">
          <a:xfrm flipH="1" flipV="1">
            <a:off x="4343400" y="3505200"/>
            <a:ext cx="1066800" cy="609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034" name="Line 12"/>
          <p:cNvSpPr>
            <a:spLocks noChangeShapeType="1"/>
          </p:cNvSpPr>
          <p:nvPr/>
        </p:nvSpPr>
        <p:spPr bwMode="auto">
          <a:xfrm flipH="1">
            <a:off x="3657600" y="2667000"/>
            <a:ext cx="533400" cy="457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4690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altLang="en-US" sz="4000" dirty="0"/>
              <a:t>Example 1: Streams</a:t>
            </a:r>
            <a:br>
              <a:rPr lang="en-US" altLang="en-US" sz="4000" dirty="0"/>
            </a:br>
            <a:r>
              <a:rPr lang="en-US" altLang="en-US" sz="2800" dirty="0"/>
              <a:t>(</a:t>
            </a:r>
            <a:r>
              <a:rPr lang="en-US" altLang="en-US" sz="2800" i="1" dirty="0" err="1"/>
              <a:t>sensu</a:t>
            </a:r>
            <a:r>
              <a:rPr lang="en-US" altLang="en-US" sz="2800" dirty="0"/>
              <a:t> </a:t>
            </a:r>
            <a:r>
              <a:rPr lang="en-US" altLang="en-US" sz="2800" dirty="0" err="1"/>
              <a:t>Pinherio</a:t>
            </a:r>
            <a:r>
              <a:rPr lang="en-US" altLang="en-US" sz="2800" dirty="0"/>
              <a:t> and Bates, Chapter 1)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z="2800" dirty="0"/>
              <a:t>We are estimating fish density in streams.</a:t>
            </a:r>
          </a:p>
          <a:p>
            <a:pPr eaLnBrk="1" hangingPunct="1"/>
            <a:r>
              <a:rPr lang="en-US" altLang="en-US" sz="2800" dirty="0"/>
              <a:t>We select six streams at random and determine the density at each stream three times.</a:t>
            </a:r>
          </a:p>
          <a:p>
            <a:pPr eaLnBrk="1" hangingPunct="1"/>
            <a:r>
              <a:rPr lang="en-US" altLang="en-US" sz="2800" dirty="0"/>
              <a:t>The questions: </a:t>
            </a:r>
          </a:p>
          <a:p>
            <a:pPr lvl="1" eaLnBrk="1" hangingPunct="1"/>
            <a:r>
              <a:rPr lang="en-US" altLang="en-US" sz="2400" dirty="0"/>
              <a:t>What is the density in a typical stream?</a:t>
            </a:r>
          </a:p>
          <a:p>
            <a:pPr lvl="1" eaLnBrk="1" hangingPunct="1"/>
            <a:r>
              <a:rPr lang="en-US" altLang="en-US" sz="2400" dirty="0"/>
              <a:t>What is the variation in density among streams?</a:t>
            </a:r>
          </a:p>
          <a:p>
            <a:pPr lvl="1" eaLnBrk="1" hangingPunct="1"/>
            <a:r>
              <a:rPr lang="en-US" altLang="en-US" sz="2400" dirty="0"/>
              <a:t>What is the variation in density estimates within a stream?</a:t>
            </a:r>
          </a:p>
          <a:p>
            <a:r>
              <a:rPr lang="en-US" sz="2800" dirty="0"/>
              <a:t>We would like to separately </a:t>
            </a:r>
            <a:br>
              <a:rPr lang="en-US" sz="2800" dirty="0"/>
            </a:br>
            <a:r>
              <a:rPr lang="en-US" sz="2800" dirty="0"/>
              <a:t>estimate measurement </a:t>
            </a:r>
            <a:br>
              <a:rPr lang="en-US" sz="2800" dirty="0"/>
            </a:br>
            <a:r>
              <a:rPr lang="en-US" sz="2800" dirty="0"/>
              <a:t>and between-site </a:t>
            </a:r>
            <a:br>
              <a:rPr lang="en-US" sz="2800" dirty="0"/>
            </a:br>
            <a:r>
              <a:rPr lang="en-US" sz="2800" dirty="0"/>
              <a:t>variability.</a:t>
            </a:r>
          </a:p>
        </p:txBody>
      </p:sp>
      <p:pic>
        <p:nvPicPr>
          <p:cNvPr id="4" name="Picture 3" descr="C:\Users\James.Thorson\Desktop\UW Hideaway\Course plan 2014\Lectures\Week 2\Hierarchical pictur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3931" y="4489802"/>
            <a:ext cx="5311934" cy="2368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57836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1: Streams mixed effects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We construct a mixed effects model as follows:</a:t>
            </a:r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β is the mean density across the population,</a:t>
            </a:r>
          </a:p>
          <a:p>
            <a:r>
              <a:rPr lang="en-US" sz="2800" i="1" dirty="0"/>
              <a:t>b</a:t>
            </a:r>
            <a:r>
              <a:rPr lang="en-US" sz="2800" i="1" baseline="-25000" dirty="0"/>
              <a:t>i</a:t>
            </a:r>
            <a:r>
              <a:rPr lang="en-US" sz="2800" dirty="0"/>
              <a:t> is a random variable representing the deviation from the population mean for stream </a:t>
            </a:r>
            <a:r>
              <a:rPr lang="en-US" sz="2800" i="1" dirty="0" err="1"/>
              <a:t>i</a:t>
            </a:r>
            <a:endParaRPr lang="en-US" sz="2800" dirty="0"/>
          </a:p>
          <a:p>
            <a:endParaRPr lang="en-US" sz="2800" dirty="0"/>
          </a:p>
          <a:p>
            <a:endParaRPr lang="en-US" sz="2800" i="1" dirty="0"/>
          </a:p>
          <a:p>
            <a:r>
              <a:rPr lang="el-GR" sz="2800" i="1" dirty="0"/>
              <a:t>ε</a:t>
            </a:r>
            <a:r>
              <a:rPr lang="en-US" sz="2800" i="1" baseline="-25000" dirty="0" err="1"/>
              <a:t>i,j</a:t>
            </a:r>
            <a:r>
              <a:rPr lang="en-US" sz="2800" dirty="0"/>
              <a:t> is a random variable representing the deviation  for observation </a:t>
            </a:r>
            <a:r>
              <a:rPr lang="en-US" sz="2800" i="1" dirty="0"/>
              <a:t>j</a:t>
            </a:r>
            <a:r>
              <a:rPr lang="en-US" sz="2800" dirty="0"/>
              <a:t> from mean density for stream </a:t>
            </a:r>
            <a:r>
              <a:rPr lang="en-US" sz="2800" i="1" dirty="0" err="1"/>
              <a:t>i</a:t>
            </a:r>
            <a:r>
              <a:rPr lang="en-US" sz="2800" dirty="0"/>
              <a:t>, i.e.</a:t>
            </a:r>
          </a:p>
          <a:p>
            <a:endParaRPr lang="en-US" sz="2800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2667000" y="1734874"/>
          <a:ext cx="3352800" cy="769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939600" imgH="215640" progId="Equation.3">
                  <p:embed/>
                </p:oleObj>
              </mc:Choice>
              <mc:Fallback>
                <p:oleObj name="Equation" r:id="rId2" imgW="939600" imgH="215640" progId="Equation.3">
                  <p:embed/>
                  <p:pic>
                    <p:nvPicPr>
                      <p:cNvPr id="4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7000" y="1734874"/>
                        <a:ext cx="3352800" cy="769937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/>
        </p:nvGraphicFramePr>
        <p:xfrm>
          <a:off x="3087657" y="4265492"/>
          <a:ext cx="2452472" cy="731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723600" imgH="215640" progId="Equation.3">
                  <p:embed/>
                </p:oleObj>
              </mc:Choice>
              <mc:Fallback>
                <p:oleObj name="Equation" r:id="rId4" imgW="723600" imgH="215640" progId="Equation.3">
                  <p:embed/>
                  <p:pic>
                    <p:nvPicPr>
                      <p:cNvPr id="5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87657" y="4265492"/>
                        <a:ext cx="2452472" cy="731025"/>
                      </a:xfrm>
                      <a:prstGeom prst="rect">
                        <a:avLst/>
                      </a:prstGeom>
                      <a:noFill/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/>
        </p:nvGraphicFramePr>
        <p:xfrm>
          <a:off x="2995176" y="6079550"/>
          <a:ext cx="2798348" cy="8342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812520" imgH="241200" progId="Equation.3">
                  <p:embed/>
                </p:oleObj>
              </mc:Choice>
              <mc:Fallback>
                <p:oleObj name="Equation" r:id="rId6" imgW="812520" imgH="241200" progId="Equation.3">
                  <p:embed/>
                  <p:pic>
                    <p:nvPicPr>
                      <p:cNvPr id="6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95176" y="6079550"/>
                        <a:ext cx="2798348" cy="834277"/>
                      </a:xfrm>
                      <a:prstGeom prst="rect">
                        <a:avLst/>
                      </a:prstGeom>
                      <a:noFill/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45404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Fitting linear mixed effects models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48179" b="-1870"/>
          <a:stretch/>
        </p:blipFill>
        <p:spPr>
          <a:xfrm>
            <a:off x="127000" y="992323"/>
            <a:ext cx="8890000" cy="3566160"/>
          </a:xfrm>
          <a:prstGeom prst="rect">
            <a:avLst/>
          </a:prstGeom>
        </p:spPr>
      </p:pic>
      <p:graphicFrame>
        <p:nvGraphicFramePr>
          <p:cNvPr id="8" name="Object 7"/>
          <p:cNvGraphicFramePr>
            <a:graphicFrameLocks noChangeAspect="1"/>
          </p:cNvGraphicFramePr>
          <p:nvPr/>
        </p:nvGraphicFramePr>
        <p:xfrm>
          <a:off x="6216565" y="5119686"/>
          <a:ext cx="2470235" cy="5672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939600" imgH="215640" progId="Equation.3">
                  <p:embed/>
                </p:oleObj>
              </mc:Choice>
              <mc:Fallback>
                <p:oleObj name="Equation" r:id="rId3" imgW="939600" imgH="215640" progId="Equation.3">
                  <p:embed/>
                  <p:pic>
                    <p:nvPicPr>
                      <p:cNvPr id="8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16565" y="5119686"/>
                        <a:ext cx="2470235" cy="567265"/>
                      </a:xfrm>
                      <a:prstGeom prst="rect">
                        <a:avLst/>
                      </a:prstGeom>
                      <a:noFill/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/>
        </p:nvGraphicFramePr>
        <p:xfrm>
          <a:off x="5529262" y="5815541"/>
          <a:ext cx="3487738" cy="501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498600" imgH="215900" progId="Equation.3">
                  <p:embed/>
                </p:oleObj>
              </mc:Choice>
              <mc:Fallback>
                <p:oleObj name="Equation" r:id="rId5" imgW="1498600" imgH="215900" progId="Equation.3">
                  <p:embed/>
                  <p:pic>
                    <p:nvPicPr>
                      <p:cNvPr id="9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29262" y="5815541"/>
                        <a:ext cx="3487738" cy="501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/>
          <p:cNvSpPr/>
          <p:nvPr/>
        </p:nvSpPr>
        <p:spPr>
          <a:xfrm>
            <a:off x="457200" y="4806583"/>
            <a:ext cx="487360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</a:rPr>
              <a:t>These estimates are similar to the linear model with separate “stream effects” (but would not be if this was an unbalanced design).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46C58C-3C81-BBDC-C944-5A19A9AE4F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06552" y="4502128"/>
            <a:ext cx="7048500" cy="24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5107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Mixed Effects Modeling (some notes)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Residuals are assumed to be independent, normally distributed random variables with constant variance.</a:t>
            </a:r>
          </a:p>
          <a:p>
            <a:r>
              <a:rPr lang="en-US" dirty="0"/>
              <a:t>Random effects are assumed to be normally distributed.</a:t>
            </a:r>
          </a:p>
          <a:p>
            <a:r>
              <a:rPr lang="en-US" dirty="0"/>
              <a:t>This only works if the streams have been selected at random from the population of streams.</a:t>
            </a:r>
          </a:p>
          <a:p>
            <a:r>
              <a:rPr lang="en-US" dirty="0"/>
              <a:t>Mixed effects models are also called hierarchical models.</a:t>
            </a:r>
          </a:p>
          <a:p>
            <a:r>
              <a:rPr lang="en-US" dirty="0"/>
              <a:t>This model has 3 parameters (β, </a:t>
            </a:r>
            <a:r>
              <a:rPr lang="el-GR" i="1" dirty="0"/>
              <a:t>σ</a:t>
            </a:r>
            <a:r>
              <a:rPr lang="en-US" dirty="0"/>
              <a:t> and </a:t>
            </a:r>
            <a:r>
              <a:rPr lang="el-GR" i="1" dirty="0"/>
              <a:t>σ</a:t>
            </a:r>
            <a:r>
              <a:rPr lang="en-US" i="1" baseline="-25000" dirty="0"/>
              <a:t>b</a:t>
            </a:r>
            <a:r>
              <a:rPr lang="en-US" dirty="0"/>
              <a:t>).</a:t>
            </a:r>
          </a:p>
          <a:p>
            <a:r>
              <a:rPr lang="en-US" dirty="0"/>
              <a:t>There are ways to estimate the random effects. (we will often be interested in their values)</a:t>
            </a:r>
          </a:p>
        </p:txBody>
      </p:sp>
    </p:spTree>
    <p:extLst>
      <p:ext uri="{BB962C8B-B14F-4D97-AF65-F5344CB8AC3E}">
        <p14:creationId xmlns:p14="http://schemas.microsoft.com/office/powerpoint/2010/main" val="26597964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83923"/>
            <a:ext cx="8686801" cy="688359"/>
          </a:xfrm>
        </p:spPr>
        <p:txBody>
          <a:bodyPr>
            <a:normAutofit/>
          </a:bodyPr>
          <a:lstStyle/>
          <a:p>
            <a:r>
              <a:rPr lang="en-US" dirty="0"/>
              <a:t>Estimation of mixed effects models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1870"/>
            <a:ext cx="8229600" cy="580613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800" dirty="0"/>
              <a:t>Maximum Likelihood Estimation (MLE)</a:t>
            </a:r>
          </a:p>
          <a:p>
            <a:endParaRPr lang="en-US" sz="2800" dirty="0"/>
          </a:p>
          <a:p>
            <a:pPr marL="0" indent="0">
              <a:buNone/>
            </a:pPr>
            <a:r>
              <a:rPr lang="en-US" sz="2800" dirty="0"/>
              <a:t>	</a:t>
            </a:r>
          </a:p>
          <a:p>
            <a:pPr marL="0" indent="0">
              <a:buNone/>
            </a:pPr>
            <a:r>
              <a:rPr lang="en-US" sz="2800" dirty="0"/>
              <a:t>	is the vector of fixed effects parameters.</a:t>
            </a:r>
          </a:p>
          <a:p>
            <a:pPr marL="0" indent="0">
              <a:buNone/>
            </a:pPr>
            <a:r>
              <a:rPr lang="en-US" sz="2800" dirty="0"/>
              <a:t>	are the parameters controlling the distribution 	for 	the random effects.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/>
              <a:t>We </a:t>
            </a:r>
            <a:r>
              <a:rPr lang="en-US" sz="2800" b="1" dirty="0"/>
              <a:t>integrate</a:t>
            </a:r>
            <a:r>
              <a:rPr lang="en-US" sz="2800" dirty="0"/>
              <a:t> across the random effects.</a:t>
            </a:r>
          </a:p>
          <a:p>
            <a:pPr marL="0" indent="0">
              <a:buNone/>
            </a:pPr>
            <a:r>
              <a:rPr lang="en-US" sz="2800" dirty="0"/>
              <a:t>Effectively weight the probability of the observations given values for random effects by the probability of those values.</a:t>
            </a:r>
          </a:p>
          <a:p>
            <a:pPr marL="0" indent="0">
              <a:buNone/>
            </a:pPr>
            <a:r>
              <a:rPr lang="en-US" sz="2800" dirty="0"/>
              <a:t>In the linear case, closed form solutions exist. For nonlinear models, we evaluate numerically or use approximations.</a:t>
            </a:r>
          </a:p>
          <a:p>
            <a:pPr marL="0" indent="0">
              <a:buNone/>
            </a:pPr>
            <a:endParaRPr lang="en-US" sz="2800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1676400" y="1698891"/>
          <a:ext cx="4369300" cy="5900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3479760" imgH="469800" progId="Equation.3">
                  <p:embed/>
                </p:oleObj>
              </mc:Choice>
              <mc:Fallback>
                <p:oleObj name="Equation" r:id="rId2" imgW="3479760" imgH="469800" progId="Equation.3">
                  <p:embed/>
                  <p:pic>
                    <p:nvPicPr>
                      <p:cNvPr id="4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6400" y="1698891"/>
                        <a:ext cx="4369300" cy="59001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/>
        </p:nvGraphicFramePr>
        <p:xfrm>
          <a:off x="1347788" y="3778250"/>
          <a:ext cx="5740400" cy="911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4241800" imgH="673100" progId="Equation.3">
                  <p:embed/>
                </p:oleObj>
              </mc:Choice>
              <mc:Fallback>
                <p:oleObj name="Equation" r:id="rId4" imgW="4241800" imgH="673100" progId="Equation.3">
                  <p:embed/>
                  <p:pic>
                    <p:nvPicPr>
                      <p:cNvPr id="5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47788" y="3778250"/>
                        <a:ext cx="5740400" cy="911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/>
        </p:nvGraphicFramePr>
        <p:xfrm>
          <a:off x="601557" y="2562481"/>
          <a:ext cx="221788" cy="3049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203200" imgH="279400" progId="Equation.3">
                  <p:embed/>
                </p:oleObj>
              </mc:Choice>
              <mc:Fallback>
                <p:oleObj name="Equation" r:id="rId6" imgW="203200" imgH="279400" progId="Equation.3">
                  <p:embed/>
                  <p:pic>
                    <p:nvPicPr>
                      <p:cNvPr id="7" name="Object 6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01557" y="2562481"/>
                        <a:ext cx="221788" cy="30495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/>
        </p:nvGraphicFramePr>
        <p:xfrm>
          <a:off x="573648" y="3028347"/>
          <a:ext cx="288248" cy="306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203200" imgH="215900" progId="Equation.3">
                  <p:embed/>
                </p:oleObj>
              </mc:Choice>
              <mc:Fallback>
                <p:oleObj name="Equation" r:id="rId8" imgW="203200" imgH="215900" progId="Equation.3">
                  <p:embed/>
                  <p:pic>
                    <p:nvPicPr>
                      <p:cNvPr id="8" name="Object 7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73648" y="3028347"/>
                        <a:ext cx="288248" cy="3062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692310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9B847-2F31-1743-B915-8482C9548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effects in RTMB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4C3114-81B3-0044-94A2-F8E7152FEB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</a:t>
            </a:r>
            <a:r>
              <a:rPr lang="en-US" dirty="0" err="1"/>
              <a:t>MakeADFun</a:t>
            </a:r>
            <a:r>
              <a:rPr lang="en-US" dirty="0"/>
              <a:t>, we add argument </a:t>
            </a:r>
            <a:r>
              <a:rPr lang="en-US" i="1" dirty="0"/>
              <a:t>random</a:t>
            </a:r>
          </a:p>
          <a:p>
            <a:r>
              <a:rPr lang="en-US" i="1" dirty="0"/>
              <a:t>Names of parameters that are to be considered random effects</a:t>
            </a:r>
          </a:p>
          <a:p>
            <a:r>
              <a:rPr lang="en-US" i="1" dirty="0"/>
              <a:t>e.g. random=“stream”</a:t>
            </a:r>
          </a:p>
          <a:p>
            <a:endParaRPr lang="en-US" i="1" dirty="0"/>
          </a:p>
          <a:p>
            <a:r>
              <a:rPr lang="en-US" i="1" dirty="0"/>
              <a:t>Need to make sure we add the contribution to the likelihood function for the random effects in our function.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30613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554256-3E63-2C4B-AD86-A8D68B01CC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Streams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1EAFE8-E6D9-9B49-938C-90E8EAC30B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3658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1F49D-2B5B-604A-91F4-E6B3CC7CB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83923"/>
            <a:ext cx="8229600" cy="1671381"/>
          </a:xfrm>
        </p:spPr>
        <p:txBody>
          <a:bodyPr/>
          <a:lstStyle/>
          <a:p>
            <a:r>
              <a:rPr lang="en-US" dirty="0"/>
              <a:t>Exercise 2: Growth estimation from lengths at release and recapture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760352-0926-A142-AD83-71C706153F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974574"/>
            <a:ext cx="8229600" cy="4665713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Data set of bluegill recapture lengths</a:t>
            </a:r>
          </a:p>
          <a:p>
            <a:r>
              <a:rPr lang="en-US" dirty="0"/>
              <a:t>head(</a:t>
            </a:r>
            <a:r>
              <a:rPr lang="en-US" dirty="0" err="1"/>
              <a:t>FSAdata</a:t>
            </a:r>
            <a:r>
              <a:rPr lang="en-US" dirty="0"/>
              <a:t>::</a:t>
            </a:r>
            <a:r>
              <a:rPr lang="en-US" dirty="0" err="1"/>
              <a:t>BluegillIL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 err="1"/>
              <a:t>Laslett</a:t>
            </a:r>
            <a:r>
              <a:rPr lang="en-US" dirty="0"/>
              <a:t> et al. (2002, CJFAS)</a:t>
            </a:r>
          </a:p>
          <a:p>
            <a:pPr lvl="1"/>
            <a:r>
              <a:rPr lang="en-US" dirty="0"/>
              <a:t>‘LEP’ method of estimating growth</a:t>
            </a:r>
          </a:p>
          <a:p>
            <a:pPr lvl="1"/>
            <a:r>
              <a:rPr lang="en-US" dirty="0"/>
              <a:t>Fit to Lengths at release/recapture instead of growth increment, time at liberty</a:t>
            </a:r>
          </a:p>
          <a:p>
            <a:pPr lvl="1"/>
            <a:r>
              <a:rPr lang="en-US" dirty="0"/>
              <a:t>Challenge: Growth models include Age, but these are not known!</a:t>
            </a:r>
          </a:p>
          <a:p>
            <a:pPr lvl="1"/>
            <a:r>
              <a:rPr lang="en-US" dirty="0"/>
              <a:t>Solution: Integrate across the age at release using random effects!</a:t>
            </a:r>
          </a:p>
        </p:txBody>
      </p:sp>
    </p:spTree>
    <p:extLst>
      <p:ext uri="{BB962C8B-B14F-4D97-AF65-F5344CB8AC3E}">
        <p14:creationId xmlns:p14="http://schemas.microsoft.com/office/powerpoint/2010/main" val="29108268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50BA7B-0FFA-AF4C-995E-0D7C3C462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F500FA-A7F9-6A48-9328-3B99A50D46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51870"/>
            <a:ext cx="4114800" cy="5588417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b="1" dirty="0"/>
              <a:t>Parameters:</a:t>
            </a:r>
          </a:p>
          <a:p>
            <a:r>
              <a:rPr lang="en-US" dirty="0"/>
              <a:t>VBK</a:t>
            </a:r>
            <a:br>
              <a:rPr lang="en-US" dirty="0"/>
            </a:br>
            <a:r>
              <a:rPr lang="en-US" dirty="0" err="1"/>
              <a:t>Linf_mu</a:t>
            </a:r>
            <a:endParaRPr lang="en-US" dirty="0"/>
          </a:p>
          <a:p>
            <a:r>
              <a:rPr lang="en-US" dirty="0" err="1"/>
              <a:t>sigma_Linf</a:t>
            </a:r>
            <a:endParaRPr lang="en-US" dirty="0"/>
          </a:p>
          <a:p>
            <a:r>
              <a:rPr lang="en-US" dirty="0" err="1"/>
              <a:t>Sigma_obs</a:t>
            </a:r>
            <a:endParaRPr lang="en-US" dirty="0"/>
          </a:p>
          <a:p>
            <a:r>
              <a:rPr lang="en-US" dirty="0" err="1"/>
              <a:t>A_i</a:t>
            </a:r>
            <a:r>
              <a:rPr lang="en-US" dirty="0"/>
              <a:t> (random effect)</a:t>
            </a:r>
          </a:p>
          <a:p>
            <a:r>
              <a:rPr lang="en-US" dirty="0" err="1"/>
              <a:t>Sigma_A</a:t>
            </a:r>
            <a:endParaRPr lang="en-US" dirty="0"/>
          </a:p>
          <a:p>
            <a:r>
              <a:rPr lang="en-US" dirty="0" err="1"/>
              <a:t>Mu_A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Data</a:t>
            </a:r>
          </a:p>
          <a:p>
            <a:pPr marL="0" indent="0">
              <a:buNone/>
            </a:pPr>
            <a:r>
              <a:rPr lang="en-US" dirty="0"/>
              <a:t>Length 1</a:t>
            </a:r>
          </a:p>
          <a:p>
            <a:pPr marL="0" indent="0">
              <a:buNone/>
            </a:pPr>
            <a:r>
              <a:rPr lang="en-US" dirty="0"/>
              <a:t>Length 2</a:t>
            </a:r>
          </a:p>
          <a:p>
            <a:pPr marL="0" indent="0">
              <a:buNone/>
            </a:pPr>
            <a:r>
              <a:rPr lang="en-US" dirty="0"/>
              <a:t>dt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3575E5B-58C7-AE4E-8B5C-CA20075F3470}"/>
              </a:ext>
            </a:extLst>
          </p:cNvPr>
          <p:cNvSpPr txBox="1">
            <a:spLocks/>
          </p:cNvSpPr>
          <p:nvPr/>
        </p:nvSpPr>
        <p:spPr>
          <a:xfrm>
            <a:off x="4480560" y="1051869"/>
            <a:ext cx="4114800" cy="55884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b="1" dirty="0"/>
              <a:t>For each fish:</a:t>
            </a:r>
          </a:p>
          <a:p>
            <a:pPr marL="0" indent="0">
              <a:buFont typeface="Arial"/>
              <a:buNone/>
            </a:pPr>
            <a:r>
              <a:rPr lang="en-US" b="1" dirty="0"/>
              <a:t>Mu_L1 (eq 3.5a)</a:t>
            </a:r>
          </a:p>
          <a:p>
            <a:pPr marL="0" indent="0">
              <a:buNone/>
            </a:pPr>
            <a:r>
              <a:rPr lang="en-US" b="1" dirty="0"/>
              <a:t>Mu_L2 (eq 3.5b)</a:t>
            </a:r>
          </a:p>
          <a:p>
            <a:pPr marL="0" indent="0">
              <a:buNone/>
            </a:pPr>
            <a:r>
              <a:rPr lang="en-US" b="1" dirty="0"/>
              <a:t>Sigma_L1 (eq 3.5c)</a:t>
            </a:r>
          </a:p>
          <a:p>
            <a:pPr marL="0" indent="0">
              <a:buNone/>
            </a:pPr>
            <a:r>
              <a:rPr lang="en-US" b="1" dirty="0"/>
              <a:t>Sigma_L2 (eq 3.5d)</a:t>
            </a:r>
          </a:p>
          <a:p>
            <a:pPr marL="0" indent="0">
              <a:buNone/>
            </a:pPr>
            <a:r>
              <a:rPr lang="en-US" b="1" dirty="0"/>
              <a:t>Cov_L1L2 (eq 3.5e)</a:t>
            </a:r>
          </a:p>
          <a:p>
            <a:pPr marL="0" indent="0">
              <a:buFont typeface="Arial"/>
              <a:buNone/>
            </a:pPr>
            <a:endParaRPr lang="en-US" b="1" dirty="0"/>
          </a:p>
          <a:p>
            <a:pPr marL="0" indent="0">
              <a:buFont typeface="Arial"/>
              <a:buNone/>
            </a:pPr>
            <a:r>
              <a:rPr lang="en-US" b="1" dirty="0"/>
              <a:t>Multivariate normal likelihood</a:t>
            </a:r>
          </a:p>
          <a:p>
            <a:pPr marL="0" indent="0">
              <a:buFont typeface="Arial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86336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29"/>
          <p:cNvSpPr txBox="1">
            <a:spLocks noGrp="1"/>
          </p:cNvSpPr>
          <p:nvPr>
            <p:ph type="title"/>
          </p:nvPr>
        </p:nvSpPr>
        <p:spPr>
          <a:xfrm>
            <a:off x="457200" y="183923"/>
            <a:ext cx="8229600" cy="688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Calibri"/>
              <a:buNone/>
            </a:pPr>
            <a:r>
              <a:rPr lang="en-US" dirty="0"/>
              <a:t>Example: Poisson GLM</a:t>
            </a:r>
            <a:endParaRPr dirty="0"/>
          </a:p>
        </p:txBody>
      </p:sp>
      <p:sp>
        <p:nvSpPr>
          <p:cNvPr id="318" name="Google Shape;318;p29"/>
          <p:cNvSpPr txBox="1">
            <a:spLocks noGrp="1"/>
          </p:cNvSpPr>
          <p:nvPr>
            <p:ph type="body" idx="1"/>
          </p:nvPr>
        </p:nvSpPr>
        <p:spPr>
          <a:xfrm>
            <a:off x="457200" y="1051870"/>
            <a:ext cx="8229600" cy="5588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Char char="•"/>
            </a:pPr>
            <a:r>
              <a:rPr lang="en-US" dirty="0"/>
              <a:t>Lake Washington sockeye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Char char="•"/>
            </a:pPr>
            <a:r>
              <a:rPr lang="en-US" dirty="0">
                <a:hlinkClick r:id="rId3"/>
              </a:rPr>
              <a:t>Salmon counts at the Ballard locks</a:t>
            </a:r>
            <a:endParaRPr dirty="0"/>
          </a:p>
        </p:txBody>
      </p:sp>
      <p:pic>
        <p:nvPicPr>
          <p:cNvPr id="2050" name="Picture 2" descr="Lake Washington sockeye hit record low, another signature Seattle fish at  brink of extinction | The Seattle Times">
            <a:extLst>
              <a:ext uri="{FF2B5EF4-FFF2-40B4-BE49-F238E27FC236}">
                <a16:creationId xmlns:a16="http://schemas.microsoft.com/office/drawing/2014/main" id="{42169AB3-C796-6558-70F9-EB6C9EA274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407" y="2165009"/>
            <a:ext cx="3311542" cy="2285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Salmon Viewing at the Ballard Locks | Seattle Area Family Fun Calendar |  ParentMap">
            <a:extLst>
              <a:ext uri="{FF2B5EF4-FFF2-40B4-BE49-F238E27FC236}">
                <a16:creationId xmlns:a16="http://schemas.microsoft.com/office/drawing/2014/main" id="{8E472566-AE23-2DD7-3CE4-71F48B6AC7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1461" y="4600221"/>
            <a:ext cx="3786097" cy="2117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iram M. Chittenden Locks - Mountains To Sound Greenway Trust">
            <a:extLst>
              <a:ext uri="{FF2B5EF4-FFF2-40B4-BE49-F238E27FC236}">
                <a16:creationId xmlns:a16="http://schemas.microsoft.com/office/drawing/2014/main" id="{54FF6105-4C50-AFA8-E244-0B0586F2A9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9427" y="2249027"/>
            <a:ext cx="3170166" cy="2117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Ballard Locks in Seattle, WA, United States - lock Reviews - Phone Number -  Marinas.com">
            <a:extLst>
              <a:ext uri="{FF2B5EF4-FFF2-40B4-BE49-F238E27FC236}">
                <a16:creationId xmlns:a16="http://schemas.microsoft.com/office/drawing/2014/main" id="{B68B3344-C4C1-7797-A878-80352F6746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407" y="4600221"/>
            <a:ext cx="3311542" cy="2207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375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6198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375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8740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375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4777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375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0821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0"/>
          <p:cNvSpPr txBox="1">
            <a:spLocks noGrp="1"/>
          </p:cNvSpPr>
          <p:nvPr>
            <p:ph type="title"/>
          </p:nvPr>
        </p:nvSpPr>
        <p:spPr>
          <a:xfrm>
            <a:off x="457200" y="183923"/>
            <a:ext cx="8229600" cy="688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Calibri"/>
              <a:buNone/>
            </a:pPr>
            <a:r>
              <a:rPr lang="en-US"/>
              <a:t>Exercise: Poisson GLM with covariate</a:t>
            </a:r>
            <a:endParaRPr/>
          </a:p>
        </p:txBody>
      </p:sp>
      <p:sp>
        <p:nvSpPr>
          <p:cNvPr id="324" name="Google Shape;324;p30"/>
          <p:cNvSpPr txBox="1">
            <a:spLocks noGrp="1"/>
          </p:cNvSpPr>
          <p:nvPr>
            <p:ph type="body" idx="1"/>
          </p:nvPr>
        </p:nvSpPr>
        <p:spPr>
          <a:xfrm>
            <a:off x="457200" y="1051870"/>
            <a:ext cx="8229600" cy="5588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Char char="•"/>
            </a:pPr>
            <a:r>
              <a:rPr lang="en-US" dirty="0"/>
              <a:t>Plot the residuals of the salmon count model with respect to month</a:t>
            </a:r>
            <a:endParaRPr dirty="0"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2"/>
              </a:buClr>
              <a:buSzPts val="3200"/>
              <a:buChar char="•"/>
            </a:pPr>
            <a:r>
              <a:rPr lang="en-US" dirty="0"/>
              <a:t>Extend the salmon count RTMB model to include a month effect</a:t>
            </a:r>
            <a:endParaRPr dirty="0"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2"/>
              </a:buClr>
              <a:buSzPts val="3200"/>
              <a:buChar char="•"/>
            </a:pPr>
            <a:r>
              <a:rPr lang="en-US" dirty="0"/>
              <a:t>i.e.  Fit the model:</a:t>
            </a:r>
            <a:endParaRPr dirty="0"/>
          </a:p>
          <a:p>
            <a:pPr marL="457200" lvl="1" indent="0" algn="l" rtl="0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</a:pPr>
            <a:r>
              <a:rPr lang="en-US" dirty="0"/>
              <a:t>Y(</a:t>
            </a:r>
            <a:r>
              <a:rPr lang="en-US" dirty="0" err="1"/>
              <a:t>i</a:t>
            </a:r>
            <a:r>
              <a:rPr lang="en-US" dirty="0"/>
              <a:t>) ~ Poisson(</a:t>
            </a:r>
            <a:r>
              <a:rPr lang="en-US" dirty="0" err="1"/>
              <a:t>λ</a:t>
            </a:r>
            <a:r>
              <a:rPr lang="en-US" dirty="0"/>
              <a:t>(</a:t>
            </a:r>
            <a:r>
              <a:rPr lang="en-US" dirty="0" err="1"/>
              <a:t>i</a:t>
            </a:r>
            <a:r>
              <a:rPr lang="en-US" dirty="0"/>
              <a:t>))</a:t>
            </a:r>
            <a:endParaRPr dirty="0"/>
          </a:p>
          <a:p>
            <a:pPr marL="457200" lvl="1" indent="0" algn="l" rtl="0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</a:pPr>
            <a:r>
              <a:rPr lang="en-US" dirty="0"/>
              <a:t>ln(</a:t>
            </a:r>
            <a:r>
              <a:rPr lang="en-US" dirty="0" err="1"/>
              <a:t>λ</a:t>
            </a:r>
            <a:r>
              <a:rPr lang="en-US" dirty="0"/>
              <a:t>(</a:t>
            </a:r>
            <a:r>
              <a:rPr lang="en-US" dirty="0" err="1"/>
              <a:t>i</a:t>
            </a:r>
            <a:r>
              <a:rPr lang="en-US" dirty="0"/>
              <a:t>)) = β</a:t>
            </a:r>
            <a:r>
              <a:rPr lang="en-US" baseline="-25000" dirty="0"/>
              <a:t>month(</a:t>
            </a:r>
            <a:r>
              <a:rPr lang="en-US" baseline="-25000" dirty="0" err="1"/>
              <a:t>i</a:t>
            </a:r>
            <a:r>
              <a:rPr lang="en-US" baseline="-25000" dirty="0"/>
              <a:t>)</a:t>
            </a:r>
            <a:endParaRPr dirty="0"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2"/>
              </a:buClr>
              <a:buSzPts val="3200"/>
              <a:buChar char="•"/>
            </a:pPr>
            <a:r>
              <a:rPr lang="en-US" dirty="0"/>
              <a:t>Plot the resulting residuals</a:t>
            </a:r>
            <a:endParaRPr dirty="0"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2"/>
              </a:buClr>
              <a:buSzPts val="3200"/>
              <a:buChar char="•"/>
            </a:pPr>
            <a:r>
              <a:rPr lang="en-US" dirty="0"/>
              <a:t>Compare the model with the month effect to the single-intercept model using AIC.</a:t>
            </a: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651A4-3D26-332A-6EEA-44D9A348FA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should I use RTMB?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0B1289-E81F-8C5B-DE41-BC4E35059E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51870"/>
            <a:ext cx="8229600" cy="5806130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TLDR: when you need to.</a:t>
            </a:r>
          </a:p>
          <a:p>
            <a:r>
              <a:rPr lang="en-US" dirty="0"/>
              <a:t>Several packages leverage TMB for calculations but don’t require you to program the objective function (or learn C++).</a:t>
            </a:r>
          </a:p>
          <a:p>
            <a:pPr lvl="1"/>
            <a:r>
              <a:rPr lang="en-US" dirty="0"/>
              <a:t>{</a:t>
            </a:r>
            <a:r>
              <a:rPr lang="en-US" dirty="0" err="1"/>
              <a:t>glmmTMB</a:t>
            </a:r>
            <a:r>
              <a:rPr lang="en-US" dirty="0"/>
              <a:t>}</a:t>
            </a:r>
          </a:p>
          <a:p>
            <a:pPr lvl="1"/>
            <a:r>
              <a:rPr lang="en-US" dirty="0"/>
              <a:t>{</a:t>
            </a:r>
            <a:r>
              <a:rPr lang="en-US" dirty="0" err="1"/>
              <a:t>sdmTMB</a:t>
            </a:r>
            <a:r>
              <a:rPr lang="en-US" dirty="0"/>
              <a:t>}</a:t>
            </a:r>
          </a:p>
          <a:p>
            <a:pPr lvl="1"/>
            <a:r>
              <a:rPr lang="en-US" dirty="0"/>
              <a:t>{VAST}</a:t>
            </a:r>
          </a:p>
          <a:p>
            <a:r>
              <a:rPr lang="en-US" dirty="0"/>
              <a:t>Many common model types are already implemented in TMB and linked with R, &amp; available online (e.g. assessment models in </a:t>
            </a:r>
            <a:r>
              <a:rPr lang="en-US" dirty="0">
                <a:hlinkClick r:id="rId2"/>
              </a:rPr>
              <a:t>OpenMSE</a:t>
            </a:r>
            <a:r>
              <a:rPr lang="en-US" dirty="0"/>
              <a:t>, packages like WHAM/SAM, etc.)</a:t>
            </a:r>
          </a:p>
          <a:p>
            <a:r>
              <a:rPr lang="en-US" dirty="0"/>
              <a:t>RTMB (or other custom model) might be needed for nonlinear latent variable dynamic models, and/or multiple observation models (multiple data types). (R)TMB very good for models with lots of random effects (e.g. spatial models)</a:t>
            </a:r>
          </a:p>
          <a:p>
            <a:r>
              <a:rPr lang="en-US" dirty="0"/>
              <a:t>If you can dream it (and write your objective function), (R)TMB can fit it? </a:t>
            </a:r>
          </a:p>
        </p:txBody>
      </p:sp>
    </p:spTree>
    <p:extLst>
      <p:ext uri="{BB962C8B-B14F-4D97-AF65-F5344CB8AC3E}">
        <p14:creationId xmlns:p14="http://schemas.microsoft.com/office/powerpoint/2010/main" val="782804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C50C5E-6931-2B4A-8B16-7BFD472EAC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TMBhelper</a:t>
            </a:r>
            <a:r>
              <a:rPr lang="en-US" dirty="0"/>
              <a:t> package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237104-1D98-4240-B731-253FD2F1B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Contains AICTMB() function.</a:t>
            </a:r>
          </a:p>
          <a:p>
            <a:pPr marL="0" indent="0">
              <a:buNone/>
            </a:pPr>
            <a:r>
              <a:rPr lang="en-US" sz="2400" dirty="0" err="1"/>
              <a:t>devtools</a:t>
            </a:r>
            <a:r>
              <a:rPr lang="en-US" sz="2400" dirty="0"/>
              <a:t>::</a:t>
            </a:r>
            <a:r>
              <a:rPr lang="en-US" sz="2400" dirty="0" err="1"/>
              <a:t>install_github</a:t>
            </a:r>
            <a:r>
              <a:rPr lang="en-US" sz="2400" dirty="0"/>
              <a:t>("</a:t>
            </a:r>
            <a:r>
              <a:rPr lang="en-US" sz="2400" dirty="0" err="1"/>
              <a:t>kaskr</a:t>
            </a:r>
            <a:r>
              <a:rPr lang="en-US" sz="2400" dirty="0"/>
              <a:t>/</a:t>
            </a:r>
            <a:r>
              <a:rPr lang="en-US" sz="2400" dirty="0" err="1"/>
              <a:t>TMB_contrib_R</a:t>
            </a:r>
            <a:r>
              <a:rPr lang="en-US" sz="2400" dirty="0"/>
              <a:t>/</a:t>
            </a:r>
            <a:r>
              <a:rPr lang="en-US" sz="2400" dirty="0" err="1"/>
              <a:t>TMBhelper</a:t>
            </a:r>
            <a:r>
              <a:rPr lang="en-US" sz="2400" dirty="0"/>
              <a:t>")</a:t>
            </a:r>
          </a:p>
          <a:p>
            <a:endParaRPr lang="en-US" dirty="0"/>
          </a:p>
          <a:p>
            <a:r>
              <a:rPr lang="en-US" dirty="0"/>
              <a:t>Additional TMB contributed R packages available at</a:t>
            </a:r>
          </a:p>
          <a:p>
            <a:pPr marL="457200" lvl="1" indent="0">
              <a:buNone/>
            </a:pPr>
            <a:r>
              <a:rPr lang="en-US" dirty="0">
                <a:hlinkClick r:id="rId2"/>
              </a:rPr>
              <a:t>https://github.com/kaskr/TMB_contrib_R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(includes </a:t>
            </a:r>
            <a:r>
              <a:rPr lang="en-US" dirty="0" err="1"/>
              <a:t>TMBphase</a:t>
            </a:r>
            <a:r>
              <a:rPr lang="en-US" dirty="0"/>
              <a:t> to do phased estimation a la ADMB, and </a:t>
            </a:r>
            <a:r>
              <a:rPr lang="en-US" dirty="0" err="1"/>
              <a:t>TMBdebug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513071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941EC3-C4E6-7444-A7C3-CF82AAF5B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Likelihood profile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3EF63D-0A7B-8A4D-9D33-0C9FF526C4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obtained estimates of variance yesterday by asymptotic methods</a:t>
            </a:r>
          </a:p>
          <a:p>
            <a:r>
              <a:rPr lang="en-US" dirty="0"/>
              <a:t>TMB can also do likelihood profiles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prof &lt;- </a:t>
            </a:r>
            <a:r>
              <a:rPr lang="en-US" dirty="0" err="1"/>
              <a:t>tmbprofile</a:t>
            </a:r>
            <a:r>
              <a:rPr lang="en-US" dirty="0"/>
              <a:t>(model,”</a:t>
            </a:r>
            <a:r>
              <a:rPr lang="en-US" dirty="0" err="1"/>
              <a:t>par_name</a:t>
            </a:r>
            <a:r>
              <a:rPr lang="en-US" dirty="0"/>
              <a:t>”)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confint</a:t>
            </a:r>
            <a:r>
              <a:rPr lang="en-US" dirty="0"/>
              <a:t>(prof, level = 0.95)</a:t>
            </a:r>
          </a:p>
        </p:txBody>
      </p:sp>
    </p:spTree>
    <p:extLst>
      <p:ext uri="{BB962C8B-B14F-4D97-AF65-F5344CB8AC3E}">
        <p14:creationId xmlns:p14="http://schemas.microsoft.com/office/powerpoint/2010/main" val="11655438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D26EBB-B05E-EAB2-07B7-73209D99B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Simulating from the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43800E-C72D-B2D8-0EBF-BB9EFE138C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New datasets can be generated from the estimated model using </a:t>
            </a:r>
            <a:r>
              <a:rPr lang="en-US" b="1" dirty="0" err="1"/>
              <a:t>obj$simulate</a:t>
            </a:r>
            <a:r>
              <a:rPr lang="en-US" b="1" dirty="0"/>
              <a:t>()</a:t>
            </a:r>
          </a:p>
          <a:p>
            <a:r>
              <a:rPr lang="en-US" dirty="0"/>
              <a:t>Can use to do automatic internal consistency check (checks gradients</a:t>
            </a:r>
          </a:p>
          <a:p>
            <a:pPr marL="457200" lvl="1" indent="0">
              <a:buNone/>
            </a:pPr>
            <a:r>
              <a:rPr lang="en-US" dirty="0" err="1"/>
              <a:t>chk</a:t>
            </a:r>
            <a:r>
              <a:rPr lang="en-US" dirty="0"/>
              <a:t> &lt;- </a:t>
            </a:r>
            <a:r>
              <a:rPr lang="en-US" dirty="0" err="1"/>
              <a:t>checkConsistency</a:t>
            </a:r>
            <a:r>
              <a:rPr lang="en-US" dirty="0"/>
              <a:t>(obj)</a:t>
            </a:r>
          </a:p>
          <a:p>
            <a:r>
              <a:rPr lang="en-US" dirty="0"/>
              <a:t>Refit model to the new datasets:</a:t>
            </a:r>
          </a:p>
          <a:p>
            <a:pPr marL="457200" lvl="1" indent="0">
              <a:buNone/>
            </a:pPr>
            <a:r>
              <a:rPr lang="en-US" dirty="0" err="1"/>
              <a:t>chk</a:t>
            </a:r>
            <a:r>
              <a:rPr lang="en-US" dirty="0"/>
              <a:t> &lt;- </a:t>
            </a:r>
            <a:r>
              <a:rPr lang="en-US" dirty="0" err="1"/>
              <a:t>checkConsistency</a:t>
            </a:r>
            <a:r>
              <a:rPr lang="en-US" dirty="0"/>
              <a:t>(obj, estimate=TRUE)</a:t>
            </a:r>
          </a:p>
          <a:p>
            <a:pPr marL="457200" lvl="1" indent="0">
              <a:buNone/>
            </a:pPr>
            <a:r>
              <a:rPr lang="en-US" dirty="0"/>
              <a:t>summary(</a:t>
            </a:r>
            <a:r>
              <a:rPr lang="en-US" dirty="0" err="1"/>
              <a:t>chk</a:t>
            </a:r>
            <a:r>
              <a:rPr lang="en-US" dirty="0"/>
              <a:t>)</a:t>
            </a:r>
          </a:p>
          <a:p>
            <a:r>
              <a:rPr lang="en-US" dirty="0"/>
              <a:t>Generically simulate new datasets:</a:t>
            </a:r>
          </a:p>
          <a:p>
            <a:pPr marL="457200" lvl="1" indent="0">
              <a:buNone/>
            </a:pPr>
            <a:r>
              <a:rPr lang="en-US" dirty="0" err="1"/>
              <a:t>obj$simulate</a:t>
            </a:r>
            <a:r>
              <a:rPr lang="en-US" dirty="0"/>
              <a:t>()</a:t>
            </a:r>
          </a:p>
          <a:p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21162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modeling review  LMs, GLMs, NLMs</a:t>
            </a:r>
          </a:p>
        </p:txBody>
      </p:sp>
      <p:sp>
        <p:nvSpPr>
          <p:cNvPr id="4300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051870"/>
            <a:ext cx="8229600" cy="5752352"/>
          </a:xfrm>
        </p:spPr>
        <p:txBody>
          <a:bodyPr>
            <a:normAutofit fontScale="92500" lnSpcReduction="20000"/>
          </a:bodyPr>
          <a:lstStyle/>
          <a:p>
            <a:pPr>
              <a:tabLst>
                <a:tab pos="3995738" algn="l"/>
              </a:tabLst>
            </a:pPr>
            <a:r>
              <a:rPr lang="en-US" dirty="0"/>
              <a:t>LM and GLM are used to describe whether and how a </a:t>
            </a:r>
            <a:r>
              <a:rPr lang="en-US" i="1" dirty="0"/>
              <a:t>response</a:t>
            </a:r>
            <a:r>
              <a:rPr lang="en-US" dirty="0"/>
              <a:t> variable depends on a combination of </a:t>
            </a:r>
            <a:r>
              <a:rPr lang="en-US" i="1" dirty="0"/>
              <a:t>predictors.</a:t>
            </a:r>
            <a:endParaRPr lang="en-US" dirty="0"/>
          </a:p>
          <a:p>
            <a:pPr>
              <a:tabLst>
                <a:tab pos="3995738" algn="l"/>
              </a:tabLst>
            </a:pPr>
            <a:r>
              <a:rPr lang="en-US" dirty="0"/>
              <a:t>Predictors can be numeric (continuous) or factors (categorical).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Linear</a:t>
            </a:r>
          </a:p>
          <a:p>
            <a:pPr lvl="1">
              <a:buFont typeface="Wingdings" charset="0"/>
              <a:buNone/>
            </a:pPr>
            <a:r>
              <a:rPr lang="en-US" dirty="0"/>
              <a:t>	Quite flexible as it is</a:t>
            </a:r>
          </a:p>
          <a:p>
            <a:r>
              <a:rPr lang="en-US" dirty="0"/>
              <a:t>Generalized</a:t>
            </a:r>
          </a:p>
          <a:p>
            <a:pPr lvl="1">
              <a:buFont typeface="Wingdings" charset="0"/>
              <a:buNone/>
            </a:pPr>
            <a:r>
              <a:rPr lang="en-US" dirty="0"/>
              <a:t>	Any error distribution</a:t>
            </a:r>
          </a:p>
          <a:p>
            <a:r>
              <a:rPr lang="en-US" dirty="0"/>
              <a:t>Nonlinear</a:t>
            </a:r>
          </a:p>
          <a:p>
            <a:pPr lvl="1">
              <a:buFont typeface="Wingdings" charset="0"/>
              <a:buNone/>
            </a:pPr>
            <a:r>
              <a:rPr lang="en-US" dirty="0"/>
              <a:t>	Any relationship between Y and X</a:t>
            </a:r>
          </a:p>
          <a:p>
            <a:endParaRPr lang="en-US" dirty="0"/>
          </a:p>
          <a:p>
            <a:pPr>
              <a:tabLst>
                <a:tab pos="3995738" algn="l"/>
              </a:tabLst>
            </a:pPr>
            <a:endParaRPr lang="en-US" dirty="0"/>
          </a:p>
        </p:txBody>
      </p:sp>
      <p:grpSp>
        <p:nvGrpSpPr>
          <p:cNvPr id="4" name="Group 13"/>
          <p:cNvGrpSpPr>
            <a:grpSpLocks/>
          </p:cNvGrpSpPr>
          <p:nvPr/>
        </p:nvGrpSpPr>
        <p:grpSpPr bwMode="auto">
          <a:xfrm>
            <a:off x="4079128" y="3860997"/>
            <a:ext cx="1676400" cy="1187450"/>
            <a:chOff x="4368" y="1204"/>
            <a:chExt cx="1056" cy="748"/>
          </a:xfrm>
        </p:grpSpPr>
        <p:sp>
          <p:nvSpPr>
            <p:cNvPr id="5" name="AutoShape 9"/>
            <p:cNvSpPr>
              <a:spLocks/>
            </p:cNvSpPr>
            <p:nvPr/>
          </p:nvSpPr>
          <p:spPr bwMode="auto">
            <a:xfrm>
              <a:off x="4368" y="1298"/>
              <a:ext cx="144" cy="560"/>
            </a:xfrm>
            <a:prstGeom prst="rightBrace">
              <a:avLst>
                <a:gd name="adj1" fmla="val 32407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" name="Text Box 10"/>
            <p:cNvSpPr txBox="1">
              <a:spLocks noChangeArrowheads="1"/>
            </p:cNvSpPr>
            <p:nvPr/>
          </p:nvSpPr>
          <p:spPr bwMode="auto">
            <a:xfrm>
              <a:off x="4512" y="1204"/>
              <a:ext cx="912" cy="7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2400" i="1" dirty="0"/>
                <a:t>closed</a:t>
              </a:r>
              <a:br>
                <a:rPr lang="en-US" sz="2400" i="1" dirty="0"/>
              </a:br>
              <a:r>
                <a:rPr lang="en-US" sz="2400" i="1" dirty="0"/>
                <a:t>form</a:t>
              </a:r>
              <a:br>
                <a:rPr lang="en-US" sz="2400" i="1" dirty="0"/>
              </a:br>
              <a:r>
                <a:rPr lang="en-US" sz="2400" i="1" dirty="0"/>
                <a:t>solution</a:t>
              </a:r>
            </a:p>
          </p:txBody>
        </p:sp>
      </p:grpSp>
      <p:grpSp>
        <p:nvGrpSpPr>
          <p:cNvPr id="7" name="Group 5"/>
          <p:cNvGrpSpPr>
            <a:grpSpLocks/>
          </p:cNvGrpSpPr>
          <p:nvPr/>
        </p:nvGrpSpPr>
        <p:grpSpPr bwMode="auto">
          <a:xfrm>
            <a:off x="6112659" y="4899222"/>
            <a:ext cx="1676400" cy="1905000"/>
            <a:chOff x="4368" y="2008"/>
            <a:chExt cx="1056" cy="1200"/>
          </a:xfrm>
        </p:grpSpPr>
        <p:sp>
          <p:nvSpPr>
            <p:cNvPr id="8" name="AutoShape 6"/>
            <p:cNvSpPr>
              <a:spLocks/>
            </p:cNvSpPr>
            <p:nvPr/>
          </p:nvSpPr>
          <p:spPr bwMode="auto">
            <a:xfrm>
              <a:off x="4368" y="2008"/>
              <a:ext cx="144" cy="1200"/>
            </a:xfrm>
            <a:prstGeom prst="rightBrace">
              <a:avLst>
                <a:gd name="adj1" fmla="val 69444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" name="Text Box 7"/>
            <p:cNvSpPr txBox="1">
              <a:spLocks noChangeArrowheads="1"/>
            </p:cNvSpPr>
            <p:nvPr/>
          </p:nvSpPr>
          <p:spPr bwMode="auto">
            <a:xfrm>
              <a:off x="4512" y="2352"/>
              <a:ext cx="912" cy="5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2400" i="1"/>
                <a:t>iterative</a:t>
              </a:r>
              <a:br>
                <a:rPr lang="en-US" sz="2400" i="1"/>
              </a:br>
              <a:r>
                <a:rPr lang="en-US" sz="2400" i="1"/>
                <a:t>solution</a:t>
              </a:r>
            </a:p>
          </p:txBody>
        </p:sp>
      </p:grpSp>
      <p:graphicFrame>
        <p:nvGraphicFramePr>
          <p:cNvPr id="10" name="Object 9"/>
          <p:cNvGraphicFramePr>
            <a:graphicFrameLocks noChangeAspect="1"/>
          </p:cNvGraphicFramePr>
          <p:nvPr/>
        </p:nvGraphicFramePr>
        <p:xfrm>
          <a:off x="3226423" y="3008145"/>
          <a:ext cx="2162609" cy="6407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685800" imgH="203200" progId="Equation.3">
                  <p:embed/>
                </p:oleObj>
              </mc:Choice>
              <mc:Fallback>
                <p:oleObj name="Equation" r:id="rId2" imgW="685800" imgH="203200" progId="Equation.3">
                  <p:embed/>
                  <p:pic>
                    <p:nvPicPr>
                      <p:cNvPr id="10" name="Object 9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226423" y="3008145"/>
                        <a:ext cx="2162609" cy="64077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489623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 eaLnBrk="1" hangingPunct="1"/>
            <a:r>
              <a:rPr lang="en-US" altLang="en-US" sz="4000"/>
              <a:t>What are Fixed and Random Effects?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pPr eaLnBrk="1" hangingPunct="1">
              <a:lnSpc>
                <a:spcPct val="90000"/>
              </a:lnSpc>
            </a:pPr>
            <a:r>
              <a:rPr lang="en-US" altLang="en-US" sz="2800" dirty="0"/>
              <a:t>Fixed Effects:</a:t>
            </a:r>
          </a:p>
          <a:p>
            <a:pPr lvl="1">
              <a:lnSpc>
                <a:spcPct val="90000"/>
              </a:lnSpc>
            </a:pPr>
            <a:r>
              <a:rPr lang="en-US" altLang="en-US" sz="2400" dirty="0"/>
              <a:t>Parameters associated with the entire population or with certain </a:t>
            </a:r>
            <a:r>
              <a:rPr lang="en-US" altLang="en-US" sz="2400" i="1" dirty="0">
                <a:solidFill>
                  <a:schemeClr val="hlink"/>
                </a:solidFill>
              </a:rPr>
              <a:t>repeatable</a:t>
            </a:r>
            <a:r>
              <a:rPr lang="en-US" altLang="en-US" sz="2400" dirty="0"/>
              <a:t> levels of experimental units.	</a:t>
            </a:r>
          </a:p>
          <a:p>
            <a:pPr>
              <a:lnSpc>
                <a:spcPct val="90000"/>
              </a:lnSpc>
            </a:pPr>
            <a:r>
              <a:rPr lang="en-US" altLang="en-US" sz="2800" dirty="0"/>
              <a:t>Random Effects:</a:t>
            </a:r>
          </a:p>
          <a:p>
            <a:pPr lvl="1">
              <a:lnSpc>
                <a:spcPct val="90000"/>
              </a:lnSpc>
            </a:pPr>
            <a:r>
              <a:rPr lang="en-US" altLang="en-US" sz="2400" dirty="0"/>
              <a:t>Parameters associated with individual experimental units </a:t>
            </a:r>
            <a:r>
              <a:rPr lang="en-US" altLang="en-US" sz="2400" i="1" dirty="0">
                <a:solidFill>
                  <a:schemeClr val="hlink"/>
                </a:solidFill>
              </a:rPr>
              <a:t>drawn at random</a:t>
            </a:r>
            <a:r>
              <a:rPr lang="en-US" altLang="en-US" sz="2400" dirty="0"/>
              <a:t> from a population.</a:t>
            </a:r>
          </a:p>
          <a:p>
            <a:pPr>
              <a:lnSpc>
                <a:spcPct val="90000"/>
              </a:lnSpc>
            </a:pPr>
            <a:r>
              <a:rPr lang="en-US" altLang="en-US" sz="2800" dirty="0"/>
              <a:t>A mixed effects model is a model that has both </a:t>
            </a:r>
            <a:r>
              <a:rPr lang="en-US" altLang="en-US" sz="2800" i="1" dirty="0">
                <a:solidFill>
                  <a:schemeClr val="hlink"/>
                </a:solidFill>
              </a:rPr>
              <a:t>fixed effects</a:t>
            </a:r>
            <a:r>
              <a:rPr lang="en-US" altLang="en-US" sz="2800" dirty="0"/>
              <a:t> and </a:t>
            </a:r>
            <a:r>
              <a:rPr lang="en-US" altLang="en-US" sz="2800" i="1" dirty="0">
                <a:solidFill>
                  <a:schemeClr val="hlink"/>
                </a:solidFill>
              </a:rPr>
              <a:t>random effects</a:t>
            </a:r>
            <a:r>
              <a:rPr lang="en-US" altLang="en-US" sz="2800" dirty="0"/>
              <a:t>.</a:t>
            </a:r>
          </a:p>
          <a:p>
            <a:pPr>
              <a:lnSpc>
                <a:spcPct val="90000"/>
              </a:lnSpc>
            </a:pPr>
            <a:endParaRPr lang="en-US" altLang="en-US" sz="2800" dirty="0"/>
          </a:p>
          <a:p>
            <a:pPr>
              <a:lnSpc>
                <a:spcPct val="90000"/>
              </a:lnSpc>
            </a:pPr>
            <a:r>
              <a:rPr lang="en-US" altLang="en-US" sz="2800" dirty="0"/>
              <a:t>Classical (frequentist) and Bayesian methods can be used to estimate the parameters of mixed effects models.</a:t>
            </a:r>
          </a:p>
          <a:p>
            <a:pPr>
              <a:lnSpc>
                <a:spcPct val="90000"/>
              </a:lnSpc>
            </a:pPr>
            <a:r>
              <a:rPr lang="en-US" altLang="en-US" sz="2800" dirty="0"/>
              <a:t>Often the same random effect is assigned to observations sharing a common classification factor:</a:t>
            </a:r>
          </a:p>
          <a:p>
            <a:pPr lvl="1">
              <a:lnSpc>
                <a:spcPct val="90000"/>
              </a:lnSpc>
            </a:pPr>
            <a:r>
              <a:rPr lang="en-US" altLang="en-US" sz="2400" dirty="0"/>
              <a:t>Consider length-at-age data for several (randomly selected) stocks of a species. The random factor is stock and the observations are length-at-age data.</a:t>
            </a:r>
          </a:p>
          <a:p>
            <a:pPr lvl="1">
              <a:lnSpc>
                <a:spcPct val="90000"/>
              </a:lnSpc>
            </a:pPr>
            <a:r>
              <a:rPr lang="en-US" altLang="en-US" sz="2400" dirty="0"/>
              <a:t>Random effects can the thought of as ways of modeling the covariance structure of the data.</a:t>
            </a:r>
          </a:p>
          <a:p>
            <a:pPr eaLnBrk="1" hangingPunct="1">
              <a:lnSpc>
                <a:spcPct val="90000"/>
              </a:lnSpc>
            </a:pPr>
            <a:endParaRPr lang="en-US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595409200"/>
      </p:ext>
    </p:extLst>
  </p:cSld>
  <p:clrMapOvr>
    <a:masterClrMapping/>
  </p:clrMapOvr>
</p:sld>
</file>

<file path=ppt/theme/theme1.xml><?xml version="1.0" encoding="utf-8"?>
<a:theme xmlns:a="http://schemas.openxmlformats.org/drawingml/2006/main" name="NOAA Divider Slides">
  <a:themeElements>
    <a:clrScheme name="Custom 11">
      <a:dk1>
        <a:sysClr val="windowText" lastClr="000000"/>
      </a:dk1>
      <a:lt1>
        <a:sysClr val="window" lastClr="FFFFFF"/>
      </a:lt1>
      <a:dk2>
        <a:srgbClr val="00467F"/>
      </a:dk2>
      <a:lt2>
        <a:srgbClr val="CCE7EA"/>
      </a:lt2>
      <a:accent1>
        <a:srgbClr val="008998"/>
      </a:accent1>
      <a:accent2>
        <a:srgbClr val="CC9C4A"/>
      </a:accent2>
      <a:accent3>
        <a:srgbClr val="EA7125"/>
      </a:accent3>
      <a:accent4>
        <a:srgbClr val="738539"/>
      </a:accent4>
      <a:accent5>
        <a:srgbClr val="9C552D"/>
      </a:accent5>
      <a:accent6>
        <a:srgbClr val="C0311A"/>
      </a:accent6>
      <a:hlink>
        <a:srgbClr val="0000FF"/>
      </a:hlink>
      <a:folHlink>
        <a:srgbClr val="800080"/>
      </a:folHlink>
    </a:clrScheme>
    <a:fontScheme name="Horizon">
      <a:majorFont>
        <a:latin typeface="Arial Narrow"/>
        <a:ea typeface=""/>
        <a:cs typeface=""/>
        <a:font script="Jpan" typeface="ＭＳ ゴシック"/>
        <a:font script="Hang" typeface="HY얕은샘물M"/>
        <a:font script="Hans" typeface="华文新魏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 Narrow"/>
        <a:ea typeface=""/>
        <a:cs typeface=""/>
        <a:font script="Jpan" typeface="ＭＳ ゴシック"/>
        <a:font script="Hang" typeface="HY얕은샘물M"/>
        <a:font script="Hans" typeface="华文新魏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NOAA Title Options">
  <a:themeElements>
    <a:clrScheme name="Custom 11">
      <a:dk1>
        <a:sysClr val="windowText" lastClr="000000"/>
      </a:dk1>
      <a:lt1>
        <a:sysClr val="window" lastClr="FFFFFF"/>
      </a:lt1>
      <a:dk2>
        <a:srgbClr val="00467F"/>
      </a:dk2>
      <a:lt2>
        <a:srgbClr val="CCE7EA"/>
      </a:lt2>
      <a:accent1>
        <a:srgbClr val="008998"/>
      </a:accent1>
      <a:accent2>
        <a:srgbClr val="CC9C4A"/>
      </a:accent2>
      <a:accent3>
        <a:srgbClr val="EA7125"/>
      </a:accent3>
      <a:accent4>
        <a:srgbClr val="738539"/>
      </a:accent4>
      <a:accent5>
        <a:srgbClr val="9C552D"/>
      </a:accent5>
      <a:accent6>
        <a:srgbClr val="C0311A"/>
      </a:accent6>
      <a:hlink>
        <a:srgbClr val="0000FF"/>
      </a:hlink>
      <a:folHlink>
        <a:srgbClr val="800080"/>
      </a:folHlink>
    </a:clrScheme>
    <a:fontScheme name="Horizon">
      <a:majorFont>
        <a:latin typeface="Arial Narrow"/>
        <a:ea typeface=""/>
        <a:cs typeface=""/>
        <a:font script="Jpan" typeface="ＭＳ ゴシック"/>
        <a:font script="Hang" typeface="HY얕은샘물M"/>
        <a:font script="Hans" typeface="华文新魏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 Narrow"/>
        <a:ea typeface=""/>
        <a:cs typeface=""/>
        <a:font script="Jpan" typeface="ＭＳ ゴシック"/>
        <a:font script="Hang" typeface="HY얕은샘물M"/>
        <a:font script="Hans" typeface="华文新魏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GFAY_Custom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noaa_fisheries_presentation_template_final</Template>
  <TotalTime>4341</TotalTime>
  <Words>1224</Words>
  <Application>Microsoft Macintosh PowerPoint</Application>
  <PresentationFormat>On-screen Show (4:3)</PresentationFormat>
  <Paragraphs>153</Paragraphs>
  <Slides>23</Slides>
  <Notes>6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1" baseType="lpstr">
      <vt:lpstr>Arial</vt:lpstr>
      <vt:lpstr>Arial Narrow</vt:lpstr>
      <vt:lpstr>Calibri</vt:lpstr>
      <vt:lpstr>Wingdings</vt:lpstr>
      <vt:lpstr>NOAA Divider Slides</vt:lpstr>
      <vt:lpstr>NOAA Title Options</vt:lpstr>
      <vt:lpstr>GFAY_Custom</vt:lpstr>
      <vt:lpstr>Equation</vt:lpstr>
      <vt:lpstr>MAR 580: Advanced Population Modeling for Management of Living Marine Resources</vt:lpstr>
      <vt:lpstr>Example: Poisson GLM</vt:lpstr>
      <vt:lpstr>Exercise: Poisson GLM with covariate</vt:lpstr>
      <vt:lpstr>When should I use RTMB?</vt:lpstr>
      <vt:lpstr>TMBhelper package</vt:lpstr>
      <vt:lpstr>Likelihood profile</vt:lpstr>
      <vt:lpstr>Simulating from the model</vt:lpstr>
      <vt:lpstr>Linear modeling review  LMs, GLMs, NLMs</vt:lpstr>
      <vt:lpstr>What are Fixed and Random Effects?</vt:lpstr>
      <vt:lpstr>Linear Mixed Effects Models</vt:lpstr>
      <vt:lpstr>Example 1: Streams (sensu Pinherio and Bates, Chapter 1)</vt:lpstr>
      <vt:lpstr>Example 1: Streams mixed effects model</vt:lpstr>
      <vt:lpstr>Fitting linear mixed effects models</vt:lpstr>
      <vt:lpstr>Mixed Effects Modeling (some notes)</vt:lpstr>
      <vt:lpstr>Estimation of mixed effects models </vt:lpstr>
      <vt:lpstr>Random effects in RTMB</vt:lpstr>
      <vt:lpstr>Streams model</vt:lpstr>
      <vt:lpstr>Exercise 2: Growth estimation from lengths at release and recapture 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mar530:EBFM Lecture 1</dc:title>
  <dc:subject>Introduction, Course Mechanics, What is EBFM?</dc:subject>
  <dc:creator>Gavin Fay</dc:creator>
  <cp:keywords/>
  <dc:description/>
  <cp:lastModifiedBy>Gavin Fay</cp:lastModifiedBy>
  <cp:revision>327</cp:revision>
  <dcterms:created xsi:type="dcterms:W3CDTF">2014-06-04T00:44:42Z</dcterms:created>
  <dcterms:modified xsi:type="dcterms:W3CDTF">2025-09-25T16:46:49Z</dcterms:modified>
  <cp:category/>
</cp:coreProperties>
</file>